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7" r:id="rId5"/>
    <p:sldId id="260" r:id="rId6"/>
    <p:sldId id="268" r:id="rId7"/>
    <p:sldId id="274" r:id="rId8"/>
    <p:sldId id="275" r:id="rId9"/>
    <p:sldId id="276" r:id="rId10"/>
    <p:sldId id="271" r:id="rId11"/>
    <p:sldId id="261" r:id="rId12"/>
    <p:sldId id="272" r:id="rId13"/>
    <p:sldId id="273" r:id="rId14"/>
    <p:sldId id="278"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FF829A-FC99-4F2D-8938-9E123FD59047}">
          <p14:sldIdLst>
            <p14:sldId id="256"/>
            <p14:sldId id="257"/>
            <p14:sldId id="258"/>
          </p14:sldIdLst>
        </p14:section>
        <p14:section name="Untitled Section" id="{237919C6-1B16-46CF-8F59-39011BD0A0C7}">
          <p14:sldIdLst>
            <p14:sldId id="267"/>
            <p14:sldId id="260"/>
            <p14:sldId id="268"/>
            <p14:sldId id="274"/>
            <p14:sldId id="275"/>
            <p14:sldId id="276"/>
            <p14:sldId id="271"/>
            <p14:sldId id="261"/>
            <p14:sldId id="272"/>
            <p14:sldId id="273"/>
            <p14:sldId id="2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B4A"/>
    <a:srgbClr val="EB5569"/>
    <a:srgbClr val="F58A97"/>
    <a:srgbClr val="000000"/>
    <a:srgbClr val="EE4443"/>
    <a:srgbClr val="D7CDD8"/>
    <a:srgbClr val="E3D9E1"/>
    <a:srgbClr val="E4DAE2"/>
    <a:srgbClr val="CFCFC5"/>
    <a:srgbClr val="EFE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396" autoAdjust="0"/>
    <p:restoredTop sz="94660"/>
  </p:normalViewPr>
  <p:slideViewPr>
    <p:cSldViewPr snapToGrid="0">
      <p:cViewPr varScale="1">
        <p:scale>
          <a:sx n="115" d="100"/>
          <a:sy n="115" d="100"/>
        </p:scale>
        <p:origin x="1176" y="1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7072"/>
    </p:cViewPr>
  </p:sorter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A52C4-2A03-45D1-8650-67E8C04A2D9F}" type="datetimeFigureOut">
              <a:rPr lang="id-ID" smtClean="0"/>
              <a:t>16/11/2020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C590A-C531-4E22-9ED1-02F3A57AF385}" type="slidenum">
              <a:rPr lang="id-ID" smtClean="0"/>
              <a:t>‹#›</a:t>
            </a:fld>
            <a:endParaRPr lang="id-ID"/>
          </a:p>
        </p:txBody>
      </p:sp>
    </p:spTree>
    <p:extLst>
      <p:ext uri="{BB962C8B-B14F-4D97-AF65-F5344CB8AC3E}">
        <p14:creationId xmlns:p14="http://schemas.microsoft.com/office/powerpoint/2010/main" val="22494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429250" y="0"/>
            <a:ext cx="6762750" cy="6858000"/>
          </a:xfrm>
        </p:spPr>
        <p:txBody>
          <a:bodyPr/>
          <a:lstStyle/>
          <a:p>
            <a:endParaRPr lang="id-ID"/>
          </a:p>
        </p:txBody>
      </p:sp>
    </p:spTree>
    <p:extLst>
      <p:ext uri="{BB962C8B-B14F-4D97-AF65-F5344CB8AC3E}">
        <p14:creationId xmlns:p14="http://schemas.microsoft.com/office/powerpoint/2010/main" val="3519743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smtClean="0"/>
          </a:p>
        </p:txBody>
      </p:sp>
    </p:spTree>
    <p:extLst>
      <p:ext uri="{BB962C8B-B14F-4D97-AF65-F5344CB8AC3E}">
        <p14:creationId xmlns:p14="http://schemas.microsoft.com/office/powerpoint/2010/main" val="86041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28650" y="571500"/>
            <a:ext cx="4953000" cy="5676900"/>
          </a:xfrm>
          <a:custGeom>
            <a:avLst/>
            <a:gdLst>
              <a:gd name="connsiteX0" fmla="*/ 0 w 4953000"/>
              <a:gd name="connsiteY0" fmla="*/ 0 h 5676900"/>
              <a:gd name="connsiteX1" fmla="*/ 4953000 w 4953000"/>
              <a:gd name="connsiteY1" fmla="*/ 0 h 5676900"/>
              <a:gd name="connsiteX2" fmla="*/ 4953000 w 4953000"/>
              <a:gd name="connsiteY2" fmla="*/ 5676900 h 5676900"/>
              <a:gd name="connsiteX3" fmla="*/ 0 w 4953000"/>
              <a:gd name="connsiteY3" fmla="*/ 5676900 h 5676900"/>
            </a:gdLst>
            <a:ahLst/>
            <a:cxnLst>
              <a:cxn ang="0">
                <a:pos x="connsiteX0" y="connsiteY0"/>
              </a:cxn>
              <a:cxn ang="0">
                <a:pos x="connsiteX1" y="connsiteY1"/>
              </a:cxn>
              <a:cxn ang="0">
                <a:pos x="connsiteX2" y="connsiteY2"/>
              </a:cxn>
              <a:cxn ang="0">
                <a:pos x="connsiteX3" y="connsiteY3"/>
              </a:cxn>
            </a:cxnLst>
            <a:rect l="l" t="t" r="r" b="b"/>
            <a:pathLst>
              <a:path w="4953000" h="5676900">
                <a:moveTo>
                  <a:pt x="0" y="0"/>
                </a:moveTo>
                <a:lnTo>
                  <a:pt x="4953000" y="0"/>
                </a:lnTo>
                <a:lnTo>
                  <a:pt x="4953000" y="5676900"/>
                </a:lnTo>
                <a:lnTo>
                  <a:pt x="0" y="5676900"/>
                </a:lnTo>
                <a:close/>
              </a:path>
            </a:pathLst>
          </a:custGeom>
        </p:spPr>
        <p:txBody>
          <a:bodyPr wrap="square">
            <a:noAutofit/>
          </a:bodyPr>
          <a:lstStyle/>
          <a:p>
            <a:endParaRPr lang="id-ID"/>
          </a:p>
        </p:txBody>
      </p:sp>
    </p:spTree>
    <p:extLst>
      <p:ext uri="{BB962C8B-B14F-4D97-AF65-F5344CB8AC3E}">
        <p14:creationId xmlns:p14="http://schemas.microsoft.com/office/powerpoint/2010/main" val="160310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19315" y="275771"/>
            <a:ext cx="3701143" cy="6313715"/>
          </a:xfrm>
          <a:custGeom>
            <a:avLst/>
            <a:gdLst>
              <a:gd name="connsiteX0" fmla="*/ 0 w 3701143"/>
              <a:gd name="connsiteY0" fmla="*/ 0 h 6313715"/>
              <a:gd name="connsiteX1" fmla="*/ 3701143 w 3701143"/>
              <a:gd name="connsiteY1" fmla="*/ 0 h 6313715"/>
              <a:gd name="connsiteX2" fmla="*/ 3701143 w 3701143"/>
              <a:gd name="connsiteY2" fmla="*/ 6313715 h 6313715"/>
              <a:gd name="connsiteX3" fmla="*/ 0 w 3701143"/>
              <a:gd name="connsiteY3" fmla="*/ 6313715 h 6313715"/>
            </a:gdLst>
            <a:ahLst/>
            <a:cxnLst>
              <a:cxn ang="0">
                <a:pos x="connsiteX0" y="connsiteY0"/>
              </a:cxn>
              <a:cxn ang="0">
                <a:pos x="connsiteX1" y="connsiteY1"/>
              </a:cxn>
              <a:cxn ang="0">
                <a:pos x="connsiteX2" y="connsiteY2"/>
              </a:cxn>
              <a:cxn ang="0">
                <a:pos x="connsiteX3" y="connsiteY3"/>
              </a:cxn>
            </a:cxnLst>
            <a:rect l="l" t="t" r="r" b="b"/>
            <a:pathLst>
              <a:path w="3701143" h="6313715">
                <a:moveTo>
                  <a:pt x="0" y="0"/>
                </a:moveTo>
                <a:lnTo>
                  <a:pt x="3701143" y="0"/>
                </a:lnTo>
                <a:lnTo>
                  <a:pt x="3701143" y="6313715"/>
                </a:lnTo>
                <a:lnTo>
                  <a:pt x="0" y="6313715"/>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3425374" y="566739"/>
            <a:ext cx="1988456" cy="2488519"/>
          </a:xfrm>
          <a:custGeom>
            <a:avLst/>
            <a:gdLst>
              <a:gd name="connsiteX0" fmla="*/ 0 w 1988456"/>
              <a:gd name="connsiteY0" fmla="*/ 0 h 2488519"/>
              <a:gd name="connsiteX1" fmla="*/ 1988456 w 1988456"/>
              <a:gd name="connsiteY1" fmla="*/ 0 h 2488519"/>
              <a:gd name="connsiteX2" fmla="*/ 1988456 w 1988456"/>
              <a:gd name="connsiteY2" fmla="*/ 2488519 h 2488519"/>
              <a:gd name="connsiteX3" fmla="*/ 0 w 1988456"/>
              <a:gd name="connsiteY3" fmla="*/ 2488519 h 2488519"/>
            </a:gdLst>
            <a:ahLst/>
            <a:cxnLst>
              <a:cxn ang="0">
                <a:pos x="connsiteX0" y="connsiteY0"/>
              </a:cxn>
              <a:cxn ang="0">
                <a:pos x="connsiteX1" y="connsiteY1"/>
              </a:cxn>
              <a:cxn ang="0">
                <a:pos x="connsiteX2" y="connsiteY2"/>
              </a:cxn>
              <a:cxn ang="0">
                <a:pos x="connsiteX3" y="connsiteY3"/>
              </a:cxn>
            </a:cxnLst>
            <a:rect l="l" t="t" r="r" b="b"/>
            <a:pathLst>
              <a:path w="1988456" h="2488519">
                <a:moveTo>
                  <a:pt x="0" y="0"/>
                </a:moveTo>
                <a:lnTo>
                  <a:pt x="1988456" y="0"/>
                </a:lnTo>
                <a:lnTo>
                  <a:pt x="1988456" y="2488519"/>
                </a:lnTo>
                <a:lnTo>
                  <a:pt x="0" y="2488519"/>
                </a:lnTo>
                <a:close/>
              </a:path>
            </a:pathLst>
          </a:custGeom>
        </p:spPr>
        <p:txBody>
          <a:bodyPr wrap="square">
            <a:noAutofit/>
          </a:bodyPr>
          <a:lstStyle/>
          <a:p>
            <a:endParaRPr lang="id-ID"/>
          </a:p>
        </p:txBody>
      </p:sp>
      <p:sp>
        <p:nvSpPr>
          <p:cNvPr id="17" name="Picture Placeholder 16"/>
          <p:cNvSpPr>
            <a:spLocks noGrp="1"/>
          </p:cNvSpPr>
          <p:nvPr>
            <p:ph type="pic" sz="quarter" idx="12"/>
          </p:nvPr>
        </p:nvSpPr>
        <p:spPr>
          <a:xfrm>
            <a:off x="9318171" y="4100286"/>
            <a:ext cx="2525488" cy="2489200"/>
          </a:xfrm>
          <a:custGeom>
            <a:avLst/>
            <a:gdLst>
              <a:gd name="connsiteX0" fmla="*/ 0 w 2525488"/>
              <a:gd name="connsiteY0" fmla="*/ 0 h 2489200"/>
              <a:gd name="connsiteX1" fmla="*/ 2525488 w 2525488"/>
              <a:gd name="connsiteY1" fmla="*/ 0 h 2489200"/>
              <a:gd name="connsiteX2" fmla="*/ 2525488 w 2525488"/>
              <a:gd name="connsiteY2" fmla="*/ 2489200 h 2489200"/>
              <a:gd name="connsiteX3" fmla="*/ 0 w 2525488"/>
              <a:gd name="connsiteY3" fmla="*/ 2489200 h 2489200"/>
            </a:gdLst>
            <a:ahLst/>
            <a:cxnLst>
              <a:cxn ang="0">
                <a:pos x="connsiteX0" y="connsiteY0"/>
              </a:cxn>
              <a:cxn ang="0">
                <a:pos x="connsiteX1" y="connsiteY1"/>
              </a:cxn>
              <a:cxn ang="0">
                <a:pos x="connsiteX2" y="connsiteY2"/>
              </a:cxn>
              <a:cxn ang="0">
                <a:pos x="connsiteX3" y="connsiteY3"/>
              </a:cxn>
            </a:cxnLst>
            <a:rect l="l" t="t" r="r" b="b"/>
            <a:pathLst>
              <a:path w="2525488" h="2489200">
                <a:moveTo>
                  <a:pt x="0" y="0"/>
                </a:moveTo>
                <a:lnTo>
                  <a:pt x="2525488" y="0"/>
                </a:lnTo>
                <a:lnTo>
                  <a:pt x="2525488" y="2489200"/>
                </a:lnTo>
                <a:lnTo>
                  <a:pt x="0" y="2489200"/>
                </a:lnTo>
                <a:close/>
              </a:path>
            </a:pathLst>
          </a:custGeom>
        </p:spPr>
        <p:txBody>
          <a:bodyPr wrap="square">
            <a:noAutofit/>
          </a:bodyPr>
          <a:lstStyle/>
          <a:p>
            <a:endParaRPr lang="id-ID"/>
          </a:p>
        </p:txBody>
      </p:sp>
    </p:spTree>
    <p:extLst>
      <p:ext uri="{BB962C8B-B14F-4D97-AF65-F5344CB8AC3E}">
        <p14:creationId xmlns:p14="http://schemas.microsoft.com/office/powerpoint/2010/main" val="1136285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97371" y="420914"/>
            <a:ext cx="3846286" cy="6066972"/>
          </a:xfrm>
          <a:custGeom>
            <a:avLst/>
            <a:gdLst>
              <a:gd name="connsiteX0" fmla="*/ 0 w 3846286"/>
              <a:gd name="connsiteY0" fmla="*/ 0 h 6066972"/>
              <a:gd name="connsiteX1" fmla="*/ 3846286 w 3846286"/>
              <a:gd name="connsiteY1" fmla="*/ 0 h 6066972"/>
              <a:gd name="connsiteX2" fmla="*/ 3846286 w 3846286"/>
              <a:gd name="connsiteY2" fmla="*/ 6066972 h 6066972"/>
              <a:gd name="connsiteX3" fmla="*/ 0 w 3846286"/>
              <a:gd name="connsiteY3" fmla="*/ 6066972 h 6066972"/>
            </a:gdLst>
            <a:ahLst/>
            <a:cxnLst>
              <a:cxn ang="0">
                <a:pos x="connsiteX0" y="connsiteY0"/>
              </a:cxn>
              <a:cxn ang="0">
                <a:pos x="connsiteX1" y="connsiteY1"/>
              </a:cxn>
              <a:cxn ang="0">
                <a:pos x="connsiteX2" y="connsiteY2"/>
              </a:cxn>
              <a:cxn ang="0">
                <a:pos x="connsiteX3" y="connsiteY3"/>
              </a:cxn>
            </a:cxnLst>
            <a:rect l="l" t="t" r="r" b="b"/>
            <a:pathLst>
              <a:path w="3846286" h="6066972">
                <a:moveTo>
                  <a:pt x="0" y="0"/>
                </a:moveTo>
                <a:lnTo>
                  <a:pt x="3846286" y="0"/>
                </a:lnTo>
                <a:lnTo>
                  <a:pt x="3846286" y="6066972"/>
                </a:lnTo>
                <a:lnTo>
                  <a:pt x="0" y="6066972"/>
                </a:lnTo>
                <a:close/>
              </a:path>
            </a:pathLst>
          </a:custGeom>
        </p:spPr>
        <p:txBody>
          <a:bodyPr wrap="square">
            <a:noAutofit/>
          </a:bodyPr>
          <a:lstStyle/>
          <a:p>
            <a:endParaRPr lang="id-ID"/>
          </a:p>
        </p:txBody>
      </p:sp>
    </p:spTree>
    <p:extLst>
      <p:ext uri="{BB962C8B-B14F-4D97-AF65-F5344CB8AC3E}">
        <p14:creationId xmlns:p14="http://schemas.microsoft.com/office/powerpoint/2010/main" val="136213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49944" y="449943"/>
            <a:ext cx="3526971" cy="5965372"/>
          </a:xfrm>
          <a:custGeom>
            <a:avLst/>
            <a:gdLst>
              <a:gd name="connsiteX0" fmla="*/ 0 w 3526971"/>
              <a:gd name="connsiteY0" fmla="*/ 0 h 5965372"/>
              <a:gd name="connsiteX1" fmla="*/ 3526971 w 3526971"/>
              <a:gd name="connsiteY1" fmla="*/ 0 h 5965372"/>
              <a:gd name="connsiteX2" fmla="*/ 3526971 w 3526971"/>
              <a:gd name="connsiteY2" fmla="*/ 5965372 h 5965372"/>
              <a:gd name="connsiteX3" fmla="*/ 0 w 3526971"/>
              <a:gd name="connsiteY3" fmla="*/ 5965372 h 5965372"/>
            </a:gdLst>
            <a:ahLst/>
            <a:cxnLst>
              <a:cxn ang="0">
                <a:pos x="connsiteX0" y="connsiteY0"/>
              </a:cxn>
              <a:cxn ang="0">
                <a:pos x="connsiteX1" y="connsiteY1"/>
              </a:cxn>
              <a:cxn ang="0">
                <a:pos x="connsiteX2" y="connsiteY2"/>
              </a:cxn>
              <a:cxn ang="0">
                <a:pos x="connsiteX3" y="connsiteY3"/>
              </a:cxn>
            </a:cxnLst>
            <a:rect l="l" t="t" r="r" b="b"/>
            <a:pathLst>
              <a:path w="3526971" h="5965372">
                <a:moveTo>
                  <a:pt x="0" y="0"/>
                </a:moveTo>
                <a:lnTo>
                  <a:pt x="3526971" y="0"/>
                </a:lnTo>
                <a:lnTo>
                  <a:pt x="3526971" y="5965372"/>
                </a:lnTo>
                <a:lnTo>
                  <a:pt x="0" y="5965372"/>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4368801" y="1436914"/>
            <a:ext cx="2946399" cy="3991429"/>
          </a:xfrm>
          <a:custGeom>
            <a:avLst/>
            <a:gdLst>
              <a:gd name="connsiteX0" fmla="*/ 0 w 2946399"/>
              <a:gd name="connsiteY0" fmla="*/ 0 h 3991429"/>
              <a:gd name="connsiteX1" fmla="*/ 2946399 w 2946399"/>
              <a:gd name="connsiteY1" fmla="*/ 0 h 3991429"/>
              <a:gd name="connsiteX2" fmla="*/ 2946399 w 2946399"/>
              <a:gd name="connsiteY2" fmla="*/ 3991429 h 3991429"/>
              <a:gd name="connsiteX3" fmla="*/ 0 w 2946399"/>
              <a:gd name="connsiteY3" fmla="*/ 3991429 h 3991429"/>
            </a:gdLst>
            <a:ahLst/>
            <a:cxnLst>
              <a:cxn ang="0">
                <a:pos x="connsiteX0" y="connsiteY0"/>
              </a:cxn>
              <a:cxn ang="0">
                <a:pos x="connsiteX1" y="connsiteY1"/>
              </a:cxn>
              <a:cxn ang="0">
                <a:pos x="connsiteX2" y="connsiteY2"/>
              </a:cxn>
              <a:cxn ang="0">
                <a:pos x="connsiteX3" y="connsiteY3"/>
              </a:cxn>
            </a:cxnLst>
            <a:rect l="l" t="t" r="r" b="b"/>
            <a:pathLst>
              <a:path w="2946399" h="3991429">
                <a:moveTo>
                  <a:pt x="0" y="0"/>
                </a:moveTo>
                <a:lnTo>
                  <a:pt x="2946399" y="0"/>
                </a:lnTo>
                <a:lnTo>
                  <a:pt x="2946399" y="3991429"/>
                </a:lnTo>
                <a:lnTo>
                  <a:pt x="0" y="3991429"/>
                </a:lnTo>
                <a:close/>
              </a:path>
            </a:pathLst>
          </a:custGeom>
        </p:spPr>
        <p:txBody>
          <a:bodyPr wrap="square">
            <a:noAutofit/>
          </a:bodyPr>
          <a:lstStyle/>
          <a:p>
            <a:endParaRPr lang="id-ID"/>
          </a:p>
        </p:txBody>
      </p:sp>
    </p:spTree>
    <p:extLst>
      <p:ext uri="{BB962C8B-B14F-4D97-AF65-F5344CB8AC3E}">
        <p14:creationId xmlns:p14="http://schemas.microsoft.com/office/powerpoint/2010/main" val="3212828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647700" y="1371601"/>
            <a:ext cx="2603500" cy="3563257"/>
          </a:xfrm>
          <a:custGeom>
            <a:avLst/>
            <a:gdLst>
              <a:gd name="connsiteX0" fmla="*/ 0 w 2603500"/>
              <a:gd name="connsiteY0" fmla="*/ 0 h 3563257"/>
              <a:gd name="connsiteX1" fmla="*/ 2603500 w 2603500"/>
              <a:gd name="connsiteY1" fmla="*/ 0 h 3563257"/>
              <a:gd name="connsiteX2" fmla="*/ 2603500 w 2603500"/>
              <a:gd name="connsiteY2" fmla="*/ 3563257 h 3563257"/>
              <a:gd name="connsiteX3" fmla="*/ 0 w 2603500"/>
              <a:gd name="connsiteY3" fmla="*/ 3563257 h 3563257"/>
            </a:gdLst>
            <a:ahLst/>
            <a:cxnLst>
              <a:cxn ang="0">
                <a:pos x="connsiteX0" y="connsiteY0"/>
              </a:cxn>
              <a:cxn ang="0">
                <a:pos x="connsiteX1" y="connsiteY1"/>
              </a:cxn>
              <a:cxn ang="0">
                <a:pos x="connsiteX2" y="connsiteY2"/>
              </a:cxn>
              <a:cxn ang="0">
                <a:pos x="connsiteX3" y="connsiteY3"/>
              </a:cxn>
            </a:cxnLst>
            <a:rect l="l" t="t" r="r" b="b"/>
            <a:pathLst>
              <a:path w="2603500" h="3563257">
                <a:moveTo>
                  <a:pt x="0" y="0"/>
                </a:moveTo>
                <a:lnTo>
                  <a:pt x="2603500" y="0"/>
                </a:lnTo>
                <a:lnTo>
                  <a:pt x="2603500" y="3563257"/>
                </a:lnTo>
                <a:lnTo>
                  <a:pt x="0" y="3563257"/>
                </a:lnTo>
                <a:close/>
              </a:path>
            </a:pathLst>
          </a:custGeom>
        </p:spPr>
        <p:txBody>
          <a:bodyPr wrap="square">
            <a:noAutofit/>
          </a:bodyPr>
          <a:lstStyle/>
          <a:p>
            <a:endParaRPr lang="id-ID"/>
          </a:p>
        </p:txBody>
      </p:sp>
      <p:sp>
        <p:nvSpPr>
          <p:cNvPr id="16" name="Picture Placeholder 15"/>
          <p:cNvSpPr>
            <a:spLocks noGrp="1"/>
          </p:cNvSpPr>
          <p:nvPr>
            <p:ph type="pic" sz="quarter" idx="11"/>
          </p:nvPr>
        </p:nvSpPr>
        <p:spPr>
          <a:xfrm>
            <a:off x="3416300" y="1371601"/>
            <a:ext cx="2603500" cy="3563257"/>
          </a:xfrm>
          <a:custGeom>
            <a:avLst/>
            <a:gdLst>
              <a:gd name="connsiteX0" fmla="*/ 0 w 2603500"/>
              <a:gd name="connsiteY0" fmla="*/ 0 h 3563257"/>
              <a:gd name="connsiteX1" fmla="*/ 2603500 w 2603500"/>
              <a:gd name="connsiteY1" fmla="*/ 0 h 3563257"/>
              <a:gd name="connsiteX2" fmla="*/ 2603500 w 2603500"/>
              <a:gd name="connsiteY2" fmla="*/ 3563257 h 3563257"/>
              <a:gd name="connsiteX3" fmla="*/ 0 w 2603500"/>
              <a:gd name="connsiteY3" fmla="*/ 3563257 h 3563257"/>
            </a:gdLst>
            <a:ahLst/>
            <a:cxnLst>
              <a:cxn ang="0">
                <a:pos x="connsiteX0" y="connsiteY0"/>
              </a:cxn>
              <a:cxn ang="0">
                <a:pos x="connsiteX1" y="connsiteY1"/>
              </a:cxn>
              <a:cxn ang="0">
                <a:pos x="connsiteX2" y="connsiteY2"/>
              </a:cxn>
              <a:cxn ang="0">
                <a:pos x="connsiteX3" y="connsiteY3"/>
              </a:cxn>
            </a:cxnLst>
            <a:rect l="l" t="t" r="r" b="b"/>
            <a:pathLst>
              <a:path w="2603500" h="3563257">
                <a:moveTo>
                  <a:pt x="0" y="0"/>
                </a:moveTo>
                <a:lnTo>
                  <a:pt x="2603500" y="0"/>
                </a:lnTo>
                <a:lnTo>
                  <a:pt x="2603500" y="3563257"/>
                </a:lnTo>
                <a:lnTo>
                  <a:pt x="0" y="3563257"/>
                </a:lnTo>
                <a:close/>
              </a:path>
            </a:pathLst>
          </a:custGeom>
        </p:spPr>
        <p:txBody>
          <a:bodyPr wrap="square">
            <a:noAutofit/>
          </a:bodyPr>
          <a:lstStyle/>
          <a:p>
            <a:endParaRPr lang="id-ID"/>
          </a:p>
        </p:txBody>
      </p:sp>
      <p:sp>
        <p:nvSpPr>
          <p:cNvPr id="17" name="Picture Placeholder 16"/>
          <p:cNvSpPr>
            <a:spLocks noGrp="1"/>
          </p:cNvSpPr>
          <p:nvPr>
            <p:ph type="pic" sz="quarter" idx="12"/>
          </p:nvPr>
        </p:nvSpPr>
        <p:spPr>
          <a:xfrm>
            <a:off x="6184900" y="1371601"/>
            <a:ext cx="2603500" cy="3563257"/>
          </a:xfrm>
          <a:custGeom>
            <a:avLst/>
            <a:gdLst>
              <a:gd name="connsiteX0" fmla="*/ 0 w 2603500"/>
              <a:gd name="connsiteY0" fmla="*/ 0 h 3563257"/>
              <a:gd name="connsiteX1" fmla="*/ 2603500 w 2603500"/>
              <a:gd name="connsiteY1" fmla="*/ 0 h 3563257"/>
              <a:gd name="connsiteX2" fmla="*/ 2603500 w 2603500"/>
              <a:gd name="connsiteY2" fmla="*/ 3563257 h 3563257"/>
              <a:gd name="connsiteX3" fmla="*/ 0 w 2603500"/>
              <a:gd name="connsiteY3" fmla="*/ 3563257 h 3563257"/>
            </a:gdLst>
            <a:ahLst/>
            <a:cxnLst>
              <a:cxn ang="0">
                <a:pos x="connsiteX0" y="connsiteY0"/>
              </a:cxn>
              <a:cxn ang="0">
                <a:pos x="connsiteX1" y="connsiteY1"/>
              </a:cxn>
              <a:cxn ang="0">
                <a:pos x="connsiteX2" y="connsiteY2"/>
              </a:cxn>
              <a:cxn ang="0">
                <a:pos x="connsiteX3" y="connsiteY3"/>
              </a:cxn>
            </a:cxnLst>
            <a:rect l="l" t="t" r="r" b="b"/>
            <a:pathLst>
              <a:path w="2603500" h="3563257">
                <a:moveTo>
                  <a:pt x="0" y="0"/>
                </a:moveTo>
                <a:lnTo>
                  <a:pt x="2603500" y="0"/>
                </a:lnTo>
                <a:lnTo>
                  <a:pt x="2603500" y="3563257"/>
                </a:lnTo>
                <a:lnTo>
                  <a:pt x="0" y="3563257"/>
                </a:lnTo>
                <a:close/>
              </a:path>
            </a:pathLst>
          </a:custGeom>
        </p:spPr>
        <p:txBody>
          <a:bodyPr wrap="square">
            <a:noAutofit/>
          </a:bodyPr>
          <a:lstStyle/>
          <a:p>
            <a:endParaRPr lang="id-ID"/>
          </a:p>
        </p:txBody>
      </p:sp>
      <p:sp>
        <p:nvSpPr>
          <p:cNvPr id="18" name="Picture Placeholder 17"/>
          <p:cNvSpPr>
            <a:spLocks noGrp="1"/>
          </p:cNvSpPr>
          <p:nvPr>
            <p:ph type="pic" sz="quarter" idx="13"/>
          </p:nvPr>
        </p:nvSpPr>
        <p:spPr>
          <a:xfrm>
            <a:off x="8953500" y="1371601"/>
            <a:ext cx="2603500" cy="3563257"/>
          </a:xfrm>
          <a:custGeom>
            <a:avLst/>
            <a:gdLst>
              <a:gd name="connsiteX0" fmla="*/ 0 w 2603500"/>
              <a:gd name="connsiteY0" fmla="*/ 0 h 3563257"/>
              <a:gd name="connsiteX1" fmla="*/ 2603500 w 2603500"/>
              <a:gd name="connsiteY1" fmla="*/ 0 h 3563257"/>
              <a:gd name="connsiteX2" fmla="*/ 2603500 w 2603500"/>
              <a:gd name="connsiteY2" fmla="*/ 3563257 h 3563257"/>
              <a:gd name="connsiteX3" fmla="*/ 0 w 2603500"/>
              <a:gd name="connsiteY3" fmla="*/ 3563257 h 3563257"/>
            </a:gdLst>
            <a:ahLst/>
            <a:cxnLst>
              <a:cxn ang="0">
                <a:pos x="connsiteX0" y="connsiteY0"/>
              </a:cxn>
              <a:cxn ang="0">
                <a:pos x="connsiteX1" y="connsiteY1"/>
              </a:cxn>
              <a:cxn ang="0">
                <a:pos x="connsiteX2" y="connsiteY2"/>
              </a:cxn>
              <a:cxn ang="0">
                <a:pos x="connsiteX3" y="connsiteY3"/>
              </a:cxn>
            </a:cxnLst>
            <a:rect l="l" t="t" r="r" b="b"/>
            <a:pathLst>
              <a:path w="2603500" h="3563257">
                <a:moveTo>
                  <a:pt x="0" y="0"/>
                </a:moveTo>
                <a:lnTo>
                  <a:pt x="2603500" y="0"/>
                </a:lnTo>
                <a:lnTo>
                  <a:pt x="2603500" y="3563257"/>
                </a:lnTo>
                <a:lnTo>
                  <a:pt x="0" y="3563257"/>
                </a:lnTo>
                <a:close/>
              </a:path>
            </a:pathLst>
          </a:custGeom>
        </p:spPr>
        <p:txBody>
          <a:bodyPr wrap="square">
            <a:noAutofit/>
          </a:bodyPr>
          <a:lstStyle/>
          <a:p>
            <a:endParaRPr lang="id-ID"/>
          </a:p>
        </p:txBody>
      </p:sp>
    </p:spTree>
    <p:extLst>
      <p:ext uri="{BB962C8B-B14F-4D97-AF65-F5344CB8AC3E}">
        <p14:creationId xmlns:p14="http://schemas.microsoft.com/office/powerpoint/2010/main" val="191396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3638550" cy="4438650"/>
          </a:xfrm>
          <a:custGeom>
            <a:avLst/>
            <a:gdLst>
              <a:gd name="connsiteX0" fmla="*/ 0 w 3638550"/>
              <a:gd name="connsiteY0" fmla="*/ 0 h 4438650"/>
              <a:gd name="connsiteX1" fmla="*/ 3638550 w 3638550"/>
              <a:gd name="connsiteY1" fmla="*/ 0 h 4438650"/>
              <a:gd name="connsiteX2" fmla="*/ 3638550 w 3638550"/>
              <a:gd name="connsiteY2" fmla="*/ 4438650 h 4438650"/>
              <a:gd name="connsiteX3" fmla="*/ 0 w 3638550"/>
              <a:gd name="connsiteY3" fmla="*/ 4438650 h 4438650"/>
            </a:gdLst>
            <a:ahLst/>
            <a:cxnLst>
              <a:cxn ang="0">
                <a:pos x="connsiteX0" y="connsiteY0"/>
              </a:cxn>
              <a:cxn ang="0">
                <a:pos x="connsiteX1" y="connsiteY1"/>
              </a:cxn>
              <a:cxn ang="0">
                <a:pos x="connsiteX2" y="connsiteY2"/>
              </a:cxn>
              <a:cxn ang="0">
                <a:pos x="connsiteX3" y="connsiteY3"/>
              </a:cxn>
            </a:cxnLst>
            <a:rect l="l" t="t" r="r" b="b"/>
            <a:pathLst>
              <a:path w="3638550" h="4438650">
                <a:moveTo>
                  <a:pt x="0" y="0"/>
                </a:moveTo>
                <a:lnTo>
                  <a:pt x="3638550" y="0"/>
                </a:lnTo>
                <a:lnTo>
                  <a:pt x="3638550" y="4438650"/>
                </a:lnTo>
                <a:lnTo>
                  <a:pt x="0" y="4438650"/>
                </a:lnTo>
                <a:close/>
              </a:path>
            </a:pathLst>
          </a:custGeom>
        </p:spPr>
        <p:txBody>
          <a:bodyPr wrap="square">
            <a:noAutofit/>
          </a:bodyPr>
          <a:lstStyle/>
          <a:p>
            <a:endParaRPr lang="id-ID"/>
          </a:p>
        </p:txBody>
      </p:sp>
      <p:sp>
        <p:nvSpPr>
          <p:cNvPr id="12" name="Picture Placeholder 11"/>
          <p:cNvSpPr>
            <a:spLocks noGrp="1"/>
          </p:cNvSpPr>
          <p:nvPr>
            <p:ph type="pic" sz="quarter" idx="11"/>
          </p:nvPr>
        </p:nvSpPr>
        <p:spPr>
          <a:xfrm>
            <a:off x="8553450" y="2419350"/>
            <a:ext cx="3638550" cy="4438650"/>
          </a:xfrm>
          <a:custGeom>
            <a:avLst/>
            <a:gdLst>
              <a:gd name="connsiteX0" fmla="*/ 0 w 3638550"/>
              <a:gd name="connsiteY0" fmla="*/ 0 h 4438650"/>
              <a:gd name="connsiteX1" fmla="*/ 3638550 w 3638550"/>
              <a:gd name="connsiteY1" fmla="*/ 0 h 4438650"/>
              <a:gd name="connsiteX2" fmla="*/ 3638550 w 3638550"/>
              <a:gd name="connsiteY2" fmla="*/ 4438650 h 4438650"/>
              <a:gd name="connsiteX3" fmla="*/ 0 w 3638550"/>
              <a:gd name="connsiteY3" fmla="*/ 4438650 h 4438650"/>
            </a:gdLst>
            <a:ahLst/>
            <a:cxnLst>
              <a:cxn ang="0">
                <a:pos x="connsiteX0" y="connsiteY0"/>
              </a:cxn>
              <a:cxn ang="0">
                <a:pos x="connsiteX1" y="connsiteY1"/>
              </a:cxn>
              <a:cxn ang="0">
                <a:pos x="connsiteX2" y="connsiteY2"/>
              </a:cxn>
              <a:cxn ang="0">
                <a:pos x="connsiteX3" y="connsiteY3"/>
              </a:cxn>
            </a:cxnLst>
            <a:rect l="l" t="t" r="r" b="b"/>
            <a:pathLst>
              <a:path w="3638550" h="4438650">
                <a:moveTo>
                  <a:pt x="0" y="0"/>
                </a:moveTo>
                <a:lnTo>
                  <a:pt x="3638550" y="0"/>
                </a:lnTo>
                <a:lnTo>
                  <a:pt x="3638550" y="4438650"/>
                </a:lnTo>
                <a:lnTo>
                  <a:pt x="0" y="4438650"/>
                </a:lnTo>
                <a:close/>
              </a:path>
            </a:pathLst>
          </a:custGeom>
        </p:spPr>
        <p:txBody>
          <a:bodyPr wrap="square">
            <a:noAutofit/>
          </a:bodyPr>
          <a:lstStyle/>
          <a:p>
            <a:endParaRPr lang="id-ID"/>
          </a:p>
        </p:txBody>
      </p:sp>
    </p:spTree>
    <p:extLst>
      <p:ext uri="{BB962C8B-B14F-4D97-AF65-F5344CB8AC3E}">
        <p14:creationId xmlns:p14="http://schemas.microsoft.com/office/powerpoint/2010/main" val="384932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048250" cy="6858000"/>
          </a:xfrm>
          <a:custGeom>
            <a:avLst/>
            <a:gdLst>
              <a:gd name="connsiteX0" fmla="*/ 0 w 5048250"/>
              <a:gd name="connsiteY0" fmla="*/ 0 h 6858000"/>
              <a:gd name="connsiteX1" fmla="*/ 5048250 w 5048250"/>
              <a:gd name="connsiteY1" fmla="*/ 0 h 6858000"/>
              <a:gd name="connsiteX2" fmla="*/ 5048250 w 5048250"/>
              <a:gd name="connsiteY2" fmla="*/ 6858000 h 6858000"/>
              <a:gd name="connsiteX3" fmla="*/ 0 w 5048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48250" h="6858000">
                <a:moveTo>
                  <a:pt x="0" y="0"/>
                </a:moveTo>
                <a:lnTo>
                  <a:pt x="5048250" y="0"/>
                </a:lnTo>
                <a:lnTo>
                  <a:pt x="504825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327111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67304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DCC3C-8851-42BA-8960-C7F44AEBDC4A}" type="datetimeFigureOut">
              <a:rPr lang="id-ID" smtClean="0"/>
              <a:t>16/11/2020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6CCAE-8C63-4D88-B402-155CF95552F7}" type="slidenum">
              <a:rPr lang="id-ID" smtClean="0"/>
              <a:t>‹#›</a:t>
            </a:fld>
            <a:endParaRPr lang="id-ID"/>
          </a:p>
        </p:txBody>
      </p:sp>
    </p:spTree>
    <p:extLst>
      <p:ext uri="{BB962C8B-B14F-4D97-AF65-F5344CB8AC3E}">
        <p14:creationId xmlns:p14="http://schemas.microsoft.com/office/powerpoint/2010/main" val="1702357629"/>
      </p:ext>
    </p:extLst>
  </p:cSld>
  <p:clrMap bg1="lt1" tx1="dk1" bg2="lt2" tx2="dk2" accent1="accent1" accent2="accent2" accent3="accent3" accent4="accent4" accent5="accent5" accent6="accent6" hlink="hlink" folHlink="folHlink"/>
  <p:sldLayoutIdLst>
    <p:sldLayoutId id="2147483660" r:id="rId1"/>
    <p:sldLayoutId id="2147483668" r:id="rId2"/>
    <p:sldLayoutId id="2147483667" r:id="rId3"/>
    <p:sldLayoutId id="2147483666" r:id="rId4"/>
    <p:sldLayoutId id="2147483665" r:id="rId5"/>
    <p:sldLayoutId id="2147483664" r:id="rId6"/>
    <p:sldLayoutId id="2147483663" r:id="rId7"/>
    <p:sldLayoutId id="2147483662" r:id="rId8"/>
    <p:sldLayoutId id="2147483661"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rmrkt.com/prXNr6" TargetMode="Externa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p:cNvSpPr>
          <p:nvPr/>
        </p:nvSpPr>
        <p:spPr bwMode="auto">
          <a:xfrm>
            <a:off x="1246510" y="3250347"/>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rgbClr val="FF7B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4571589" y="3007028"/>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rgbClr val="FF7B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TextBox 14"/>
          <p:cNvSpPr txBox="1"/>
          <p:nvPr/>
        </p:nvSpPr>
        <p:spPr>
          <a:xfrm>
            <a:off x="1656678" y="3007028"/>
            <a:ext cx="3929281" cy="1569660"/>
          </a:xfrm>
          <a:prstGeom prst="rect">
            <a:avLst/>
          </a:prstGeom>
          <a:noFill/>
        </p:spPr>
        <p:txBody>
          <a:bodyPr wrap="none" rtlCol="0">
            <a:spAutoFit/>
          </a:bodyPr>
          <a:lstStyle/>
          <a:p>
            <a:r>
              <a:rPr lang="en-US" sz="9600" spc="600" dirty="0" smtClean="0">
                <a:solidFill>
                  <a:srgbClr val="EB5569"/>
                </a:solidFill>
                <a:latin typeface="Bebas Neue" panose="020B0606020202050201" pitchFamily="34" charset="0"/>
              </a:rPr>
              <a:t>CORONAI</a:t>
            </a:r>
            <a:endParaRPr lang="id-ID" sz="9600" spc="600" dirty="0">
              <a:solidFill>
                <a:srgbClr val="EB5569"/>
              </a:solidFill>
              <a:latin typeface="Bebas Neue" panose="020B0606020202050201" pitchFamily="34" charset="0"/>
            </a:endParaRPr>
          </a:p>
        </p:txBody>
      </p:sp>
      <p:sp>
        <p:nvSpPr>
          <p:cNvPr id="16" name="TextBox 15"/>
          <p:cNvSpPr txBox="1"/>
          <p:nvPr/>
        </p:nvSpPr>
        <p:spPr>
          <a:xfrm>
            <a:off x="2645121" y="2366501"/>
            <a:ext cx="1952394" cy="307777"/>
          </a:xfrm>
          <a:prstGeom prst="rect">
            <a:avLst/>
          </a:prstGeom>
          <a:noFill/>
        </p:spPr>
        <p:txBody>
          <a:bodyPr wrap="none" rtlCol="0">
            <a:spAutoFit/>
          </a:bodyPr>
          <a:lstStyle/>
          <a:p>
            <a:r>
              <a:rPr lang="en-US" sz="1400" spc="600" dirty="0" smtClean="0">
                <a:solidFill>
                  <a:schemeClr val="bg1">
                    <a:lumMod val="50000"/>
                  </a:schemeClr>
                </a:solidFill>
                <a:latin typeface="Source Sans Pro" panose="020B0503030403020204" pitchFamily="34" charset="0"/>
                <a:ea typeface="Source Sans Pro" panose="020B0503030403020204" pitchFamily="34" charset="0"/>
              </a:rPr>
              <a:t>HACKAITHON</a:t>
            </a:r>
            <a:endParaRPr lang="id-ID" sz="1400" spc="600" dirty="0">
              <a:solidFill>
                <a:schemeClr val="bg1">
                  <a:lumMod val="50000"/>
                </a:schemeClr>
              </a:solidFill>
              <a:latin typeface="Source Sans Pro" panose="020B0503030403020204" pitchFamily="34" charset="0"/>
              <a:ea typeface="Source Sans Pro" panose="020B0503030403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095" y="2674278"/>
            <a:ext cx="4603431" cy="1769328"/>
          </a:xfrm>
          <a:prstGeom prst="rect">
            <a:avLst/>
          </a:prstGeom>
        </p:spPr>
      </p:pic>
    </p:spTree>
    <p:extLst>
      <p:ext uri="{BB962C8B-B14F-4D97-AF65-F5344CB8AC3E}">
        <p14:creationId xmlns:p14="http://schemas.microsoft.com/office/powerpoint/2010/main" val="3686285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301" y="347744"/>
            <a:ext cx="2267397" cy="148797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1863" y="2800260"/>
            <a:ext cx="1318341" cy="131834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7768" y="2800260"/>
            <a:ext cx="1762299" cy="176229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330909">
            <a:off x="2690251" y="1242907"/>
            <a:ext cx="983500" cy="77981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592442">
            <a:off x="8581579" y="1242907"/>
            <a:ext cx="983500" cy="77981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624" y="5132195"/>
            <a:ext cx="2267397" cy="148797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365669" flipH="1" flipV="1">
            <a:off x="3063098" y="4860642"/>
            <a:ext cx="983500" cy="77981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86408" flipH="1" flipV="1">
            <a:off x="8511274" y="5040166"/>
            <a:ext cx="983500" cy="779816"/>
          </a:xfrm>
          <a:prstGeom prst="rect">
            <a:avLst/>
          </a:prstGeom>
        </p:spPr>
      </p:pic>
      <p:sp>
        <p:nvSpPr>
          <p:cNvPr id="15" name="Freeform 5"/>
          <p:cNvSpPr>
            <a:spLocks/>
          </p:cNvSpPr>
          <p:nvPr/>
        </p:nvSpPr>
        <p:spPr bwMode="auto">
          <a:xfrm>
            <a:off x="5226270" y="3491960"/>
            <a:ext cx="355192" cy="275558"/>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rgbClr val="FF7B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400"/>
          </a:p>
        </p:txBody>
      </p:sp>
      <p:sp>
        <p:nvSpPr>
          <p:cNvPr id="16" name="Freeform 6"/>
          <p:cNvSpPr>
            <a:spLocks/>
          </p:cNvSpPr>
          <p:nvPr/>
        </p:nvSpPr>
        <p:spPr bwMode="auto">
          <a:xfrm>
            <a:off x="6684090" y="3179858"/>
            <a:ext cx="355192" cy="275558"/>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rgbClr val="FF7B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400"/>
          </a:p>
        </p:txBody>
      </p:sp>
      <p:sp>
        <p:nvSpPr>
          <p:cNvPr id="17" name="TextBox 16"/>
          <p:cNvSpPr txBox="1"/>
          <p:nvPr/>
        </p:nvSpPr>
        <p:spPr>
          <a:xfrm>
            <a:off x="5344406" y="3230350"/>
            <a:ext cx="1659429" cy="523220"/>
          </a:xfrm>
          <a:prstGeom prst="rect">
            <a:avLst/>
          </a:prstGeom>
          <a:noFill/>
        </p:spPr>
        <p:txBody>
          <a:bodyPr wrap="none" rtlCol="0">
            <a:spAutoFit/>
          </a:bodyPr>
          <a:lstStyle/>
          <a:p>
            <a:r>
              <a:rPr lang="en-US" sz="2800" spc="600" dirty="0" smtClean="0">
                <a:solidFill>
                  <a:srgbClr val="EB5569"/>
                </a:solidFill>
                <a:latin typeface="Bebas Neue" panose="020B0606020202050201" pitchFamily="34" charset="0"/>
              </a:rPr>
              <a:t>CORONAI</a:t>
            </a:r>
            <a:endParaRPr lang="id-ID" sz="2800" spc="600" dirty="0">
              <a:solidFill>
                <a:srgbClr val="EB5569"/>
              </a:solidFill>
              <a:latin typeface="Bebas Neue" panose="020B0606020202050201" pitchFamily="34" charset="0"/>
            </a:endParaRPr>
          </a:p>
        </p:txBody>
      </p:sp>
    </p:spTree>
    <p:extLst>
      <p:ext uri="{BB962C8B-B14F-4D97-AF65-F5344CB8AC3E}">
        <p14:creationId xmlns:p14="http://schemas.microsoft.com/office/powerpoint/2010/main" val="3530889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96000" y="2113521"/>
            <a:ext cx="3297976" cy="523220"/>
            <a:chOff x="3874528" y="2843012"/>
            <a:chExt cx="11034849" cy="1210359"/>
          </a:xfrm>
        </p:grpSpPr>
        <p:sp>
          <p:nvSpPr>
            <p:cNvPr id="14" name="Freeform 5"/>
            <p:cNvSpPr>
              <a:spLocks/>
            </p:cNvSpPr>
            <p:nvPr/>
          </p:nvSpPr>
          <p:spPr bwMode="auto">
            <a:xfrm>
              <a:off x="3874528" y="2970349"/>
              <a:ext cx="1396006"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6"/>
            <p:cNvSpPr>
              <a:spLocks/>
            </p:cNvSpPr>
            <p:nvPr/>
          </p:nvSpPr>
          <p:spPr bwMode="auto">
            <a:xfrm>
              <a:off x="13513371" y="2843012"/>
              <a:ext cx="1396006"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6" name="TextBox 15"/>
          <p:cNvSpPr txBox="1"/>
          <p:nvPr/>
        </p:nvSpPr>
        <p:spPr>
          <a:xfrm>
            <a:off x="6191433" y="2113521"/>
            <a:ext cx="3202543" cy="523220"/>
          </a:xfrm>
          <a:prstGeom prst="rect">
            <a:avLst/>
          </a:prstGeom>
          <a:noFill/>
        </p:spPr>
        <p:txBody>
          <a:bodyPr wrap="none" rtlCol="0">
            <a:spAutoFit/>
          </a:bodyPr>
          <a:lstStyle/>
          <a:p>
            <a:r>
              <a:rPr lang="en-US" sz="2800" dirty="0" smtClean="0">
                <a:solidFill>
                  <a:schemeClr val="bg1">
                    <a:lumMod val="50000"/>
                  </a:schemeClr>
                </a:solidFill>
                <a:latin typeface="Source Sans Pro Semibold" panose="020B0603030403020204" pitchFamily="34" charset="0"/>
                <a:ea typeface="Source Sans Pro Semibold" panose="020B0603030403020204" pitchFamily="34" charset="0"/>
              </a:rPr>
              <a:t>HUMAN DETECTION</a:t>
            </a:r>
            <a:endParaRPr lang="id-ID" sz="2800" dirty="0">
              <a:solidFill>
                <a:schemeClr val="bg1">
                  <a:lumMod val="50000"/>
                </a:schemeClr>
              </a:solidFill>
              <a:latin typeface="Source Sans Pro Semibold" panose="020B0603030403020204" pitchFamily="34" charset="0"/>
              <a:ea typeface="Source Sans Pro Semibold" panose="020B0603030403020204" pitchFamily="34" charset="0"/>
            </a:endParaRPr>
          </a:p>
        </p:txBody>
      </p:sp>
      <p:sp>
        <p:nvSpPr>
          <p:cNvPr id="17" name="Rectangle 16"/>
          <p:cNvSpPr/>
          <p:nvPr/>
        </p:nvSpPr>
        <p:spPr>
          <a:xfrm>
            <a:off x="6096000" y="3049164"/>
            <a:ext cx="5062737" cy="1754326"/>
          </a:xfrm>
          <a:prstGeom prst="rect">
            <a:avLst/>
          </a:prstGeom>
        </p:spPr>
        <p:txBody>
          <a:bodyPr wrap="square">
            <a:spAutoFit/>
          </a:bodyPr>
          <a:lstStyle/>
          <a:p>
            <a:pPr algn="just">
              <a:lnSpc>
                <a:spcPct val="150000"/>
              </a:lnSpc>
            </a:pP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Human Detection is a branch of Object Detection. Object Detection is the task of identifying the presence of predefined types of objects in an image. This task involves both identification of the presence of the objects and identification of the rectangular boundary surrounding each object (i.e. Object </a:t>
            </a:r>
            <a:r>
              <a:rPr lang="en-US" sz="12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Localization). </a:t>
            </a: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An object detection system which can detect the class “Human” can work as a Human Detection System.</a:t>
            </a:r>
            <a:endPar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5688818" y="1687616"/>
            <a:ext cx="5877099" cy="3615904"/>
          </a:xfrm>
          <a:prstGeom prst="rect">
            <a:avLst/>
          </a:prstGeom>
          <a:noFill/>
          <a:ln w="19050">
            <a:solidFill>
              <a:srgbClr val="EE4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04" y="601343"/>
            <a:ext cx="2171700" cy="5467350"/>
          </a:xfrm>
          <a:prstGeom prst="rect">
            <a:avLst/>
          </a:prstGeom>
        </p:spPr>
      </p:pic>
    </p:spTree>
    <p:extLst>
      <p:ext uri="{BB962C8B-B14F-4D97-AF65-F5344CB8AC3E}">
        <p14:creationId xmlns:p14="http://schemas.microsoft.com/office/powerpoint/2010/main" val="4171649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096000" y="2209258"/>
            <a:ext cx="3040281" cy="588366"/>
            <a:chOff x="3874528" y="2692310"/>
            <a:chExt cx="10172616" cy="1361061"/>
          </a:xfrm>
        </p:grpSpPr>
        <p:sp>
          <p:nvSpPr>
            <p:cNvPr id="14" name="Freeform 5"/>
            <p:cNvSpPr>
              <a:spLocks/>
            </p:cNvSpPr>
            <p:nvPr/>
          </p:nvSpPr>
          <p:spPr bwMode="auto">
            <a:xfrm>
              <a:off x="3874528" y="2970349"/>
              <a:ext cx="1396006"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Freeform 6"/>
            <p:cNvSpPr>
              <a:spLocks/>
            </p:cNvSpPr>
            <p:nvPr/>
          </p:nvSpPr>
          <p:spPr bwMode="auto">
            <a:xfrm>
              <a:off x="12651138" y="2692310"/>
              <a:ext cx="1396006"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6" name="TextBox 15"/>
          <p:cNvSpPr txBox="1"/>
          <p:nvPr/>
        </p:nvSpPr>
        <p:spPr>
          <a:xfrm>
            <a:off x="6219862" y="2241831"/>
            <a:ext cx="2792559" cy="523220"/>
          </a:xfrm>
          <a:prstGeom prst="rect">
            <a:avLst/>
          </a:prstGeom>
          <a:noFill/>
        </p:spPr>
        <p:txBody>
          <a:bodyPr wrap="none" rtlCol="0">
            <a:spAutoFit/>
          </a:bodyPr>
          <a:lstStyle/>
          <a:p>
            <a:r>
              <a:rPr lang="en-US" sz="2800" dirty="0" smtClean="0">
                <a:solidFill>
                  <a:schemeClr val="bg1">
                    <a:lumMod val="50000"/>
                  </a:schemeClr>
                </a:solidFill>
                <a:latin typeface="Source Sans Pro Semibold" panose="020B0603030403020204" pitchFamily="34" charset="0"/>
                <a:ea typeface="Source Sans Pro Semibold" panose="020B0603030403020204" pitchFamily="34" charset="0"/>
              </a:rPr>
              <a:t>FACE DETECTION</a:t>
            </a:r>
            <a:endParaRPr lang="id-ID" sz="2800" dirty="0">
              <a:solidFill>
                <a:schemeClr val="bg1">
                  <a:lumMod val="50000"/>
                </a:schemeClr>
              </a:solidFill>
              <a:latin typeface="Source Sans Pro Semibold" panose="020B0603030403020204" pitchFamily="34" charset="0"/>
              <a:ea typeface="Source Sans Pro Semibold" panose="020B0603030403020204" pitchFamily="34" charset="0"/>
            </a:endParaRPr>
          </a:p>
        </p:txBody>
      </p:sp>
      <p:sp>
        <p:nvSpPr>
          <p:cNvPr id="17" name="Rectangle 16"/>
          <p:cNvSpPr/>
          <p:nvPr/>
        </p:nvSpPr>
        <p:spPr>
          <a:xfrm>
            <a:off x="6039020" y="3087572"/>
            <a:ext cx="5151120" cy="1938992"/>
          </a:xfrm>
          <a:prstGeom prst="rect">
            <a:avLst/>
          </a:prstGeom>
        </p:spPr>
        <p:txBody>
          <a:bodyPr wrap="square">
            <a:spAutoFit/>
          </a:bodyPr>
          <a:lstStyle/>
          <a:p>
            <a:pPr algn="just">
              <a:lnSpc>
                <a:spcPct val="150000"/>
              </a:lnSpc>
            </a:pP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Face detection using Haar cascades is a machine learning based approach where a cascade function is trained with a set of input data. OpenCV already contains many pre-trained classifiers for face, eyes, smiles, etc</a:t>
            </a:r>
            <a:r>
              <a:rPr lang="en-US" sz="10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t>
            </a:r>
          </a:p>
          <a:p>
            <a:pPr algn="just">
              <a:lnSpc>
                <a:spcPct val="150000"/>
              </a:lnSpc>
            </a:pPr>
            <a:endPar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The image to be used is divided into different kinds of sub-windows and multiple </a:t>
            </a:r>
            <a:r>
              <a:rPr lang="en-US" sz="10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Haar</a:t>
            </a:r>
            <a:r>
              <a:rPr lang="en-US"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-like features to compute it at different scales and positions for each sub-window. The main features are selected using the Adaboost algorithm. Then each sub-window is checked for the presence or absence of face using a cascade of classifiers.</a:t>
            </a:r>
            <a:endParaRPr lang="id-ID" sz="10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5752407" y="1720867"/>
            <a:ext cx="5660967" cy="3889828"/>
          </a:xfrm>
          <a:prstGeom prst="rect">
            <a:avLst/>
          </a:prstGeom>
          <a:noFill/>
          <a:ln w="19050">
            <a:solidFill>
              <a:srgbClr val="EE4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948" y="695325"/>
            <a:ext cx="2171700" cy="5467350"/>
          </a:xfrm>
          <a:prstGeom prst="rect">
            <a:avLst/>
          </a:prstGeom>
        </p:spPr>
      </p:pic>
    </p:spTree>
    <p:extLst>
      <p:ext uri="{BB962C8B-B14F-4D97-AF65-F5344CB8AC3E}">
        <p14:creationId xmlns:p14="http://schemas.microsoft.com/office/powerpoint/2010/main" val="1328605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7">
            <a:hlinkClick r:id="rId2"/>
          </p:cNvPr>
          <p:cNvSpPr txBox="1">
            <a:spLocks/>
          </p:cNvSpPr>
          <p:nvPr/>
        </p:nvSpPr>
        <p:spPr>
          <a:xfrm>
            <a:off x="3736258" y="3033497"/>
            <a:ext cx="4719483" cy="634181"/>
          </a:xfrm>
          <a:prstGeom prst="rect">
            <a:avLst/>
          </a:prstGeom>
          <a:solidFill>
            <a:srgbClr val="FFFFFF"/>
          </a:solidFill>
          <a:ln>
            <a:solidFill>
              <a:srgbClr val="C7C8C8"/>
            </a:solidFill>
          </a:ln>
          <a:effectLst>
            <a:outerShdw blurRad="63500" dist="50800" dir="2700000" algn="tl" rotWithShape="0">
              <a:prstClr val="black">
                <a:alpha val="14000"/>
              </a:prstClr>
            </a:outerShdw>
          </a:effectLst>
        </p:spPr>
        <p:txBody>
          <a:bodyPr tIns="0" bIns="36000" anchor="ctr">
            <a:noAutofit/>
          </a:bodyPr>
          <a:lstStyle>
            <a:lvl1pPr marL="0" marR="0" indent="0" algn="l" defTabSz="1360314" rtl="0" eaLnBrk="1" fontAlgn="auto" latinLnBrk="0" hangingPunct="1">
              <a:lnSpc>
                <a:spcPct val="150000"/>
              </a:lnSpc>
              <a:spcBef>
                <a:spcPts val="744"/>
              </a:spcBef>
              <a:spcAft>
                <a:spcPts val="0"/>
              </a:spcAft>
              <a:buClrTx/>
              <a:buSzPct val="100000"/>
              <a:buFontTx/>
              <a:buNone/>
              <a:tabLst/>
              <a:defRPr sz="2100" b="1" kern="1200" baseline="0">
                <a:solidFill>
                  <a:schemeClr val="tx1">
                    <a:lumMod val="50000"/>
                    <a:lumOff val="50000"/>
                  </a:schemeClr>
                </a:solidFill>
                <a:latin typeface="+mn-lt"/>
                <a:ea typeface="+mn-ea"/>
                <a:cs typeface="+mn-cs"/>
              </a:defRPr>
            </a:lvl1pPr>
            <a:lvl2pPr marL="0" indent="0" algn="ctr"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ctr" defTabSz="1360314" rtl="0" eaLnBrk="1" latinLnBrk="0" hangingPunct="1">
              <a:lnSpc>
                <a:spcPct val="15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ctr"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a:lstStyle>
          <a:p>
            <a:pPr algn="ctr"/>
            <a:r>
              <a:rPr lang="en-US" dirty="0" smtClean="0">
                <a:solidFill>
                  <a:srgbClr val="7F7F7F"/>
                </a:solidFill>
              </a:rPr>
              <a:t>Thank You!</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8971" y="5135878"/>
            <a:ext cx="378917" cy="37891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2763" y="5135878"/>
            <a:ext cx="380486" cy="380486"/>
          </a:xfrm>
          <a:prstGeom prst="rect">
            <a:avLst/>
          </a:prstGeom>
        </p:spPr>
      </p:pic>
    </p:spTree>
    <p:extLst>
      <p:ext uri="{BB962C8B-B14F-4D97-AF65-F5344CB8AC3E}">
        <p14:creationId xmlns:p14="http://schemas.microsoft.com/office/powerpoint/2010/main" val="1467875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Freeform 5"/>
          <p:cNvSpPr>
            <a:spLocks/>
          </p:cNvSpPr>
          <p:nvPr/>
        </p:nvSpPr>
        <p:spPr bwMode="auto">
          <a:xfrm>
            <a:off x="989215" y="1038130"/>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4314294" y="794811"/>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TextBox 11"/>
          <p:cNvSpPr txBox="1"/>
          <p:nvPr/>
        </p:nvSpPr>
        <p:spPr>
          <a:xfrm>
            <a:off x="1385118" y="794811"/>
            <a:ext cx="3929281" cy="1569660"/>
          </a:xfrm>
          <a:prstGeom prst="rect">
            <a:avLst/>
          </a:prstGeom>
          <a:noFill/>
        </p:spPr>
        <p:txBody>
          <a:bodyPr wrap="none" rtlCol="0">
            <a:spAutoFit/>
          </a:bodyPr>
          <a:lstStyle/>
          <a:p>
            <a:r>
              <a:rPr lang="id-ID" sz="9600" spc="600" dirty="0">
                <a:solidFill>
                  <a:schemeClr val="bg1"/>
                </a:solidFill>
                <a:latin typeface="Bebas Neue" panose="020B0606020202050201" pitchFamily="34" charset="0"/>
              </a:rPr>
              <a:t>CORONAI</a:t>
            </a:r>
          </a:p>
        </p:txBody>
      </p:sp>
      <p:sp>
        <p:nvSpPr>
          <p:cNvPr id="13" name="TextBox 12"/>
          <p:cNvSpPr txBox="1"/>
          <p:nvPr/>
        </p:nvSpPr>
        <p:spPr>
          <a:xfrm>
            <a:off x="1856334" y="534722"/>
            <a:ext cx="1590500" cy="307777"/>
          </a:xfrm>
          <a:prstGeom prst="rect">
            <a:avLst/>
          </a:prstGeom>
          <a:noFill/>
        </p:spPr>
        <p:txBody>
          <a:bodyPr wrap="none" rtlCol="0">
            <a:spAutoFit/>
          </a:bodyPr>
          <a:lstStyle/>
          <a:p>
            <a:r>
              <a:rPr lang="en-US" sz="1400" spc="600" dirty="0" smtClean="0">
                <a:solidFill>
                  <a:schemeClr val="bg1"/>
                </a:solidFill>
                <a:latin typeface="Source Sans Pro" panose="020B0503030403020204" pitchFamily="34" charset="0"/>
                <a:ea typeface="Source Sans Pro" panose="020B0503030403020204" pitchFamily="34" charset="0"/>
              </a:rPr>
              <a:t>APP DEMO</a:t>
            </a:r>
            <a:endParaRPr lang="id-ID" sz="1400" spc="600" dirty="0">
              <a:solidFill>
                <a:schemeClr val="bg1"/>
              </a:solidFill>
              <a:latin typeface="Source Sans Pro" panose="020B0503030403020204" pitchFamily="34" charset="0"/>
              <a:ea typeface="Source Sans Pro" panose="020B0503030403020204" pitchFamily="34" charset="0"/>
            </a:endParaRPr>
          </a:p>
        </p:txBody>
      </p:sp>
      <p:pic>
        <p:nvPicPr>
          <p:cNvPr id="2" name="20201109_1441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a:blip>
          <a:stretch>
            <a:fillRect/>
          </a:stretch>
        </p:blipFill>
        <p:spPr>
          <a:xfrm>
            <a:off x="7778062" y="773011"/>
            <a:ext cx="2987988" cy="5311978"/>
          </a:xfrm>
          <a:prstGeom prst="rect">
            <a:avLst/>
          </a:prstGeom>
        </p:spPr>
      </p:pic>
    </p:spTree>
    <p:extLst>
      <p:ext uri="{BB962C8B-B14F-4D97-AF65-F5344CB8AC3E}">
        <p14:creationId xmlns:p14="http://schemas.microsoft.com/office/powerpoint/2010/main" val="28880170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TextBox 11"/>
          <p:cNvSpPr txBox="1"/>
          <p:nvPr/>
        </p:nvSpPr>
        <p:spPr>
          <a:xfrm>
            <a:off x="4131360" y="2964434"/>
            <a:ext cx="3929281" cy="1569660"/>
          </a:xfrm>
          <a:prstGeom prst="rect">
            <a:avLst/>
          </a:prstGeom>
          <a:noFill/>
        </p:spPr>
        <p:txBody>
          <a:bodyPr wrap="none" rtlCol="0">
            <a:spAutoFit/>
          </a:bodyPr>
          <a:lstStyle/>
          <a:p>
            <a:r>
              <a:rPr lang="id-ID" sz="9600" spc="600" dirty="0">
                <a:solidFill>
                  <a:schemeClr val="bg1"/>
                </a:solidFill>
                <a:latin typeface="Bebas Neue" panose="020B0606020202050201" pitchFamily="34" charset="0"/>
              </a:rPr>
              <a:t>CORONAI</a:t>
            </a:r>
          </a:p>
        </p:txBody>
      </p:sp>
      <p:sp>
        <p:nvSpPr>
          <p:cNvPr id="13" name="TextBox 12"/>
          <p:cNvSpPr txBox="1"/>
          <p:nvPr/>
        </p:nvSpPr>
        <p:spPr>
          <a:xfrm>
            <a:off x="5403540" y="2323907"/>
            <a:ext cx="1481239" cy="307777"/>
          </a:xfrm>
          <a:prstGeom prst="rect">
            <a:avLst/>
          </a:prstGeom>
          <a:noFill/>
        </p:spPr>
        <p:txBody>
          <a:bodyPr wrap="none" rtlCol="0">
            <a:spAutoFit/>
          </a:bodyPr>
          <a:lstStyle/>
          <a:p>
            <a:r>
              <a:rPr lang="id-ID" sz="1400" spc="600" dirty="0">
                <a:solidFill>
                  <a:schemeClr val="bg1"/>
                </a:solidFill>
                <a:latin typeface="Source Sans Pro" panose="020B0503030403020204" pitchFamily="34" charset="0"/>
                <a:ea typeface="Source Sans Pro" panose="020B0503030403020204" pitchFamily="34" charset="0"/>
              </a:rPr>
              <a:t>WELCOME</a:t>
            </a:r>
          </a:p>
        </p:txBody>
      </p:sp>
    </p:spTree>
    <p:extLst>
      <p:ext uri="{BB962C8B-B14F-4D97-AF65-F5344CB8AC3E}">
        <p14:creationId xmlns:p14="http://schemas.microsoft.com/office/powerpoint/2010/main" val="4114534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221951" y="1931505"/>
            <a:ext cx="1853171" cy="573357"/>
            <a:chOff x="3735457" y="2964434"/>
            <a:chExt cx="4721086" cy="1326341"/>
          </a:xfrm>
        </p:grpSpPr>
        <p:sp>
          <p:nvSpPr>
            <p:cNvPr id="5"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285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8" name="TextBox 7"/>
          <p:cNvSpPr txBox="1"/>
          <p:nvPr/>
        </p:nvSpPr>
        <p:spPr>
          <a:xfrm>
            <a:off x="7534441" y="1975779"/>
            <a:ext cx="1266693" cy="523220"/>
          </a:xfrm>
          <a:prstGeom prst="rect">
            <a:avLst/>
          </a:prstGeom>
          <a:noFill/>
        </p:spPr>
        <p:txBody>
          <a:bodyPr wrap="none" rtlCol="0">
            <a:spAutoFit/>
          </a:bodyPr>
          <a:lstStyle/>
          <a:p>
            <a:r>
              <a:rPr lang="id-ID" sz="2800" dirty="0" smtClean="0">
                <a:solidFill>
                  <a:schemeClr val="bg1">
                    <a:lumMod val="50000"/>
                  </a:schemeClr>
                </a:solidFill>
                <a:latin typeface="Source Sans Pro Semibold" panose="020B0603030403020204" pitchFamily="34" charset="0"/>
                <a:ea typeface="Source Sans Pro Semibold" panose="020B0603030403020204" pitchFamily="34" charset="0"/>
              </a:rPr>
              <a:t>ABOUT</a:t>
            </a:r>
            <a:endParaRPr lang="id-ID" sz="2800" dirty="0">
              <a:solidFill>
                <a:schemeClr val="bg1">
                  <a:lumMod val="50000"/>
                </a:schemeClr>
              </a:solidFill>
              <a:latin typeface="Source Sans Pro Semibold" panose="020B0603030403020204" pitchFamily="34" charset="0"/>
              <a:ea typeface="Source Sans Pro Semibold" panose="020B0603030403020204" pitchFamily="34" charset="0"/>
            </a:endParaRPr>
          </a:p>
        </p:txBody>
      </p:sp>
      <p:sp>
        <p:nvSpPr>
          <p:cNvPr id="9" name="TextBox 8"/>
          <p:cNvSpPr txBox="1"/>
          <p:nvPr/>
        </p:nvSpPr>
        <p:spPr>
          <a:xfrm>
            <a:off x="7066570" y="2759975"/>
            <a:ext cx="2573846" cy="584775"/>
          </a:xfrm>
          <a:prstGeom prst="rect">
            <a:avLst/>
          </a:prstGeom>
          <a:noFill/>
        </p:spPr>
        <p:txBody>
          <a:bodyPr wrap="none" rtlCol="0">
            <a:spAutoFit/>
          </a:bodyPr>
          <a:lstStyle/>
          <a:p>
            <a:r>
              <a:rPr lang="en-US" sz="3200" dirty="0" smtClean="0">
                <a:solidFill>
                  <a:schemeClr val="tx1">
                    <a:lumMod val="75000"/>
                    <a:lumOff val="25000"/>
                  </a:schemeClr>
                </a:solidFill>
                <a:latin typeface="Source Sans Pro Semibold" panose="020B0603030403020204" pitchFamily="34" charset="0"/>
                <a:ea typeface="Source Sans Pro Semibold" panose="020B0603030403020204" pitchFamily="34" charset="0"/>
              </a:rPr>
              <a:t>Why Corona ?</a:t>
            </a:r>
            <a:endParaRPr lang="id-ID" sz="3200" dirty="0">
              <a:solidFill>
                <a:schemeClr val="tx1">
                  <a:lumMod val="75000"/>
                  <a:lumOff val="25000"/>
                </a:schemeClr>
              </a:solidFill>
              <a:latin typeface="Source Sans Pro Semibold" panose="020B0603030403020204" pitchFamily="34" charset="0"/>
              <a:ea typeface="Source Sans Pro Semibold" panose="020B0603030403020204" pitchFamily="34" charset="0"/>
            </a:endParaRPr>
          </a:p>
        </p:txBody>
      </p:sp>
      <p:sp>
        <p:nvSpPr>
          <p:cNvPr id="10" name="Rectangle 9"/>
          <p:cNvSpPr/>
          <p:nvPr/>
        </p:nvSpPr>
        <p:spPr>
          <a:xfrm>
            <a:off x="7066569" y="3705046"/>
            <a:ext cx="4425423" cy="1514645"/>
          </a:xfrm>
          <a:prstGeom prst="rect">
            <a:avLst/>
          </a:prstGeom>
        </p:spPr>
        <p:txBody>
          <a:bodyPr wrap="square">
            <a:spAutoFit/>
          </a:bodyPr>
          <a:lstStyle/>
          <a:p>
            <a:pPr algn="just">
              <a:lnSpc>
                <a:spcPct val="150000"/>
              </a:lnSpc>
            </a:pPr>
            <a:r>
              <a:rPr lang="en-US" sz="105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Coronaviruses are a group of related RNA viruses that cause diseases in mammals and birds. In humans and birds, they cause respiratory tract infections that can range from mild to lethal. Mild illnesses in humans include some cases of the common cold (which is also caused by other viruses, predominantly rhinoviruses), while more lethal varieties can cause SARS, MERS, and COVID-19.</a:t>
            </a:r>
            <a:endParaRPr lang="id-ID" sz="105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382" b="9382"/>
          <a:stretch>
            <a:fillRect/>
          </a:stretch>
        </p:blipFill>
        <p:spPr/>
      </p:pic>
    </p:spTree>
    <p:extLst>
      <p:ext uri="{BB962C8B-B14F-4D97-AF65-F5344CB8AC3E}">
        <p14:creationId xmlns:p14="http://schemas.microsoft.com/office/powerpoint/2010/main" val="2375455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3134"/>
            <a:ext cx="12192000" cy="4312763"/>
          </a:xfrm>
          <a:prstGeom prst="rect">
            <a:avLst/>
          </a:prstGeom>
        </p:spPr>
      </p:pic>
      <p:grpSp>
        <p:nvGrpSpPr>
          <p:cNvPr id="9" name="Group 8"/>
          <p:cNvGrpSpPr/>
          <p:nvPr/>
        </p:nvGrpSpPr>
        <p:grpSpPr>
          <a:xfrm>
            <a:off x="5239647" y="472052"/>
            <a:ext cx="1607934" cy="432026"/>
            <a:chOff x="3735457" y="2964434"/>
            <a:chExt cx="4721086" cy="1326341"/>
          </a:xfrm>
        </p:grpSpPr>
        <p:sp>
          <p:nvSpPr>
            <p:cNvPr id="10"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2" name="TextBox 11"/>
          <p:cNvSpPr txBox="1"/>
          <p:nvPr/>
        </p:nvSpPr>
        <p:spPr>
          <a:xfrm>
            <a:off x="5334413" y="481102"/>
            <a:ext cx="1418402" cy="400110"/>
          </a:xfrm>
          <a:prstGeom prst="rect">
            <a:avLst/>
          </a:prstGeom>
          <a:noFill/>
        </p:spPr>
        <p:txBody>
          <a:bodyPr wrap="none" rtlCol="0">
            <a:spAutoFit/>
          </a:bodyPr>
          <a:lstStyle/>
          <a:p>
            <a:r>
              <a:rPr lang="en-US" sz="2000" dirty="0" smtClean="0">
                <a:solidFill>
                  <a:schemeClr val="bg1">
                    <a:lumMod val="50000"/>
                  </a:schemeClr>
                </a:solidFill>
                <a:latin typeface="Source Sans Pro Semibold" panose="020B0603030403020204" pitchFamily="34" charset="0"/>
                <a:ea typeface="Source Sans Pro Semibold" panose="020B0603030403020204" pitchFamily="34" charset="0"/>
              </a:rPr>
              <a:t>STATISTICS</a:t>
            </a:r>
            <a:endParaRPr lang="id-ID" sz="2000" dirty="0">
              <a:solidFill>
                <a:schemeClr val="bg1">
                  <a:lumMod val="50000"/>
                </a:schemeClr>
              </a:solidFill>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193845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11070" y="5392663"/>
            <a:ext cx="2276760" cy="715581"/>
          </a:xfrm>
          <a:prstGeom prst="rect">
            <a:avLst/>
          </a:prstGeom>
        </p:spPr>
        <p:txBody>
          <a:bodyPr wrap="square">
            <a:spAutoFit/>
          </a:bodyPr>
          <a:lstStyle/>
          <a:p>
            <a:pPr algn="ctr">
              <a:lnSpc>
                <a:spcPct val="150000"/>
              </a:lnSpc>
            </a:pPr>
            <a:r>
              <a:rPr lang="en-US" sz="9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Use </a:t>
            </a: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an alcohol-based hand sanitizer that contains at least 60 percent alcohol (also referred to as ethanol or ethyl alcohol).</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1250288" y="5055258"/>
            <a:ext cx="1378839" cy="338554"/>
          </a:xfrm>
          <a:prstGeom prst="rect">
            <a:avLst/>
          </a:prstGeom>
          <a:noFill/>
        </p:spPr>
        <p:txBody>
          <a:bodyPr wrap="none" rtlCol="0">
            <a:spAutoFit/>
          </a:bodyPr>
          <a:lstStyle/>
          <a:p>
            <a:r>
              <a:rPr lang="en-US" sz="1600" dirty="0" smtClean="0">
                <a:solidFill>
                  <a:schemeClr val="tx1">
                    <a:lumMod val="95000"/>
                    <a:lumOff val="5000"/>
                  </a:schemeClr>
                </a:solidFill>
                <a:latin typeface="Source Sans Pro Semibold" panose="020B0603030403020204" pitchFamily="34" charset="0"/>
                <a:ea typeface="Source Sans Pro Semibold" panose="020B0603030403020204" pitchFamily="34" charset="0"/>
              </a:rPr>
              <a:t>Use Sanitizer </a:t>
            </a:r>
            <a:endParaRPr lang="id-ID" sz="1600" dirty="0">
              <a:solidFill>
                <a:schemeClr val="tx1">
                  <a:lumMod val="95000"/>
                  <a:lumOff val="5000"/>
                </a:schemeClr>
              </a:solidFill>
              <a:latin typeface="Source Sans Pro Semibold" panose="020B0603030403020204" pitchFamily="34" charset="0"/>
              <a:ea typeface="Source Sans Pro Semibold" panose="020B0603030403020204" pitchFamily="34" charset="0"/>
            </a:endParaRPr>
          </a:p>
        </p:txBody>
      </p:sp>
      <p:sp>
        <p:nvSpPr>
          <p:cNvPr id="16" name="Rectangle 15"/>
          <p:cNvSpPr/>
          <p:nvPr/>
        </p:nvSpPr>
        <p:spPr>
          <a:xfrm>
            <a:off x="3437855" y="5392663"/>
            <a:ext cx="2626943" cy="715581"/>
          </a:xfrm>
          <a:prstGeom prst="rect">
            <a:avLst/>
          </a:prstGeom>
        </p:spPr>
        <p:txBody>
          <a:bodyPr wrap="square">
            <a:spAutoFit/>
          </a:bodyPr>
          <a:lstStyle/>
          <a:p>
            <a:pPr algn="ctr">
              <a:lnSpc>
                <a:spcPct val="1500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Wear masks with two or more layers to stop the spread of </a:t>
            </a:r>
            <a:r>
              <a:rPr lang="en-US" sz="9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COVID-19 Wear </a:t>
            </a: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the mask over your nose and mouth and secure it under your chin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4152446" y="5055258"/>
            <a:ext cx="1131207" cy="338554"/>
          </a:xfrm>
          <a:prstGeom prst="rect">
            <a:avLst/>
          </a:prstGeom>
          <a:noFill/>
        </p:spPr>
        <p:txBody>
          <a:bodyPr wrap="none" rtlCol="0">
            <a:spAutoFit/>
          </a:bodyPr>
          <a:lstStyle/>
          <a:p>
            <a:r>
              <a:rPr lang="en-US" sz="1600" dirty="0" smtClean="0">
                <a:solidFill>
                  <a:schemeClr val="tx1">
                    <a:lumMod val="95000"/>
                    <a:lumOff val="5000"/>
                  </a:schemeClr>
                </a:solidFill>
                <a:latin typeface="Source Sans Pro Semibold" panose="020B0603030403020204" pitchFamily="34" charset="0"/>
                <a:ea typeface="Source Sans Pro Semibold" panose="020B0603030403020204" pitchFamily="34" charset="0"/>
              </a:rPr>
              <a:t>Wear Mask</a:t>
            </a:r>
            <a:endParaRPr lang="id-ID" sz="1600" dirty="0">
              <a:solidFill>
                <a:schemeClr val="tx1">
                  <a:lumMod val="95000"/>
                  <a:lumOff val="5000"/>
                </a:schemeClr>
              </a:solidFill>
              <a:latin typeface="Source Sans Pro Semibold" panose="020B0603030403020204" pitchFamily="34" charset="0"/>
              <a:ea typeface="Source Sans Pro Semibold" panose="020B0603030403020204" pitchFamily="34" charset="0"/>
            </a:endParaRPr>
          </a:p>
        </p:txBody>
      </p:sp>
      <p:sp>
        <p:nvSpPr>
          <p:cNvPr id="18" name="Rectangle 17"/>
          <p:cNvSpPr/>
          <p:nvPr/>
        </p:nvSpPr>
        <p:spPr>
          <a:xfrm>
            <a:off x="6277170" y="5392663"/>
            <a:ext cx="2418960" cy="715581"/>
          </a:xfrm>
          <a:prstGeom prst="rect">
            <a:avLst/>
          </a:prstGeom>
        </p:spPr>
        <p:txBody>
          <a:bodyPr wrap="square">
            <a:spAutoFit/>
          </a:bodyPr>
          <a:lstStyle/>
          <a:p>
            <a:pPr algn="ctr">
              <a:lnSpc>
                <a:spcPct val="1500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Use disposable gloves when cleaning and disinfecting the area around the person who is sick or other </a:t>
            </a:r>
            <a:r>
              <a:rPr lang="en-US" sz="9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surfaces.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6917648" y="5055258"/>
            <a:ext cx="1138004" cy="338554"/>
          </a:xfrm>
          <a:prstGeom prst="rect">
            <a:avLst/>
          </a:prstGeom>
          <a:noFill/>
        </p:spPr>
        <p:txBody>
          <a:bodyPr wrap="none" rtlCol="0">
            <a:spAutoFit/>
          </a:bodyPr>
          <a:lstStyle/>
          <a:p>
            <a:r>
              <a:rPr lang="en-US" sz="1600" dirty="0" smtClean="0">
                <a:solidFill>
                  <a:schemeClr val="tx1">
                    <a:lumMod val="95000"/>
                    <a:lumOff val="5000"/>
                  </a:schemeClr>
                </a:solidFill>
                <a:latin typeface="Source Sans Pro Semibold" panose="020B0603030403020204" pitchFamily="34" charset="0"/>
                <a:ea typeface="Source Sans Pro Semibold" panose="020B0603030403020204" pitchFamily="34" charset="0"/>
              </a:rPr>
              <a:t>Use Gloves</a:t>
            </a:r>
            <a:endParaRPr lang="id-ID" sz="1600" dirty="0">
              <a:solidFill>
                <a:schemeClr val="tx1">
                  <a:lumMod val="95000"/>
                  <a:lumOff val="5000"/>
                </a:schemeClr>
              </a:solidFill>
              <a:latin typeface="Source Sans Pro Semibold" panose="020B0603030403020204" pitchFamily="34" charset="0"/>
              <a:ea typeface="Source Sans Pro Semibold" panose="020B0603030403020204" pitchFamily="34" charset="0"/>
            </a:endParaRPr>
          </a:p>
        </p:txBody>
      </p:sp>
      <p:sp>
        <p:nvSpPr>
          <p:cNvPr id="21" name="Rectangle 20"/>
          <p:cNvSpPr/>
          <p:nvPr/>
        </p:nvSpPr>
        <p:spPr>
          <a:xfrm>
            <a:off x="9117285" y="5392663"/>
            <a:ext cx="2514303" cy="507831"/>
          </a:xfrm>
          <a:prstGeom prst="rect">
            <a:avLst/>
          </a:prstGeom>
        </p:spPr>
        <p:txBody>
          <a:bodyPr wrap="square">
            <a:spAutoFit/>
          </a:bodyPr>
          <a:lstStyle/>
          <a:p>
            <a:pPr algn="ctr">
              <a:lnSpc>
                <a:spcPct val="150000"/>
              </a:lnSpc>
            </a:pP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Washing hands often with soap </a:t>
            </a:r>
            <a:r>
              <a:rPr lang="en-US" sz="9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and water </a:t>
            </a:r>
            <a:r>
              <a:rPr lang="en-US"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for at least 20 seconds is </a:t>
            </a:r>
            <a:r>
              <a:rPr lang="en-US" sz="9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essential.</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 name="TextBox 21"/>
          <p:cNvSpPr txBox="1"/>
          <p:nvPr/>
        </p:nvSpPr>
        <p:spPr>
          <a:xfrm>
            <a:off x="9631819" y="5055258"/>
            <a:ext cx="1257395" cy="338554"/>
          </a:xfrm>
          <a:prstGeom prst="rect">
            <a:avLst/>
          </a:prstGeom>
          <a:noFill/>
        </p:spPr>
        <p:txBody>
          <a:bodyPr wrap="none" rtlCol="0">
            <a:spAutoFit/>
          </a:bodyPr>
          <a:lstStyle/>
          <a:p>
            <a:r>
              <a:rPr lang="en-US" sz="1600" dirty="0" smtClean="0">
                <a:solidFill>
                  <a:schemeClr val="tx1">
                    <a:lumMod val="95000"/>
                    <a:lumOff val="5000"/>
                  </a:schemeClr>
                </a:solidFill>
                <a:latin typeface="Source Sans Pro Semibold" panose="020B0603030403020204" pitchFamily="34" charset="0"/>
                <a:ea typeface="Source Sans Pro Semibold" panose="020B0603030403020204" pitchFamily="34" charset="0"/>
              </a:rPr>
              <a:t>Wash Hands</a:t>
            </a:r>
            <a:endParaRPr lang="id-ID" sz="1600" dirty="0">
              <a:solidFill>
                <a:schemeClr val="tx1">
                  <a:lumMod val="95000"/>
                  <a:lumOff val="5000"/>
                </a:schemeClr>
              </a:solidFill>
              <a:latin typeface="Source Sans Pro Semibold" panose="020B0603030403020204" pitchFamily="34" charset="0"/>
              <a:ea typeface="Source Sans Pro Semibold" panose="020B0603030403020204" pitchFamily="34" charset="0"/>
            </a:endParaRPr>
          </a:p>
        </p:txBody>
      </p:sp>
      <p:grpSp>
        <p:nvGrpSpPr>
          <p:cNvPr id="23" name="Group 22"/>
          <p:cNvGrpSpPr/>
          <p:nvPr/>
        </p:nvGrpSpPr>
        <p:grpSpPr>
          <a:xfrm>
            <a:off x="781198" y="481770"/>
            <a:ext cx="1607934" cy="432026"/>
            <a:chOff x="3735457" y="2964434"/>
            <a:chExt cx="4721086" cy="1326341"/>
          </a:xfrm>
        </p:grpSpPr>
        <p:sp>
          <p:nvSpPr>
            <p:cNvPr id="24"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6" name="TextBox 25"/>
          <p:cNvSpPr txBox="1"/>
          <p:nvPr/>
        </p:nvSpPr>
        <p:spPr>
          <a:xfrm>
            <a:off x="823578" y="497728"/>
            <a:ext cx="1523174" cy="400110"/>
          </a:xfrm>
          <a:prstGeom prst="rect">
            <a:avLst/>
          </a:prstGeom>
          <a:noFill/>
        </p:spPr>
        <p:txBody>
          <a:bodyPr wrap="none" rtlCol="0">
            <a:spAutoFit/>
          </a:bodyPr>
          <a:lstStyle/>
          <a:p>
            <a:r>
              <a:rPr lang="en-US" sz="2000" dirty="0" smtClean="0">
                <a:solidFill>
                  <a:schemeClr val="bg1">
                    <a:lumMod val="50000"/>
                  </a:schemeClr>
                </a:solidFill>
                <a:latin typeface="Source Sans Pro Semibold" panose="020B0603030403020204" pitchFamily="34" charset="0"/>
                <a:ea typeface="Source Sans Pro Semibold" panose="020B0603030403020204" pitchFamily="34" charset="0"/>
              </a:rPr>
              <a:t>GUIDELINES</a:t>
            </a:r>
            <a:endParaRPr lang="id-ID" sz="2000" dirty="0">
              <a:solidFill>
                <a:schemeClr val="bg1">
                  <a:lumMod val="50000"/>
                </a:schemeClr>
              </a:solidFill>
              <a:latin typeface="Source Sans Pro Semibold" panose="020B0603030403020204" pitchFamily="34" charset="0"/>
              <a:ea typeface="Source Sans Pro Semibold" panose="020B0603030403020204" pitchFamily="34" charset="0"/>
            </a:endParaRP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76" b="576"/>
          <a:stretch>
            <a:fillRect/>
          </a:stretch>
        </p:blipFill>
        <p:spPr/>
      </p:pic>
      <p:pic>
        <p:nvPicPr>
          <p:cNvPr id="10" name="Picture Placeholder 9"/>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76" b="576"/>
          <a:stretch>
            <a:fillRect/>
          </a:stretch>
        </p:blipFill>
        <p:spPr/>
      </p:pic>
      <p:pic>
        <p:nvPicPr>
          <p:cNvPr id="11" name="Picture Placeholder 10"/>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76" b="576"/>
          <a:stretch>
            <a:fillRect/>
          </a:stretch>
        </p:blipFill>
        <p:spPr/>
      </p:pic>
      <p:pic>
        <p:nvPicPr>
          <p:cNvPr id="12" name="Picture Placeholder 11"/>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576" b="576"/>
          <a:stretch>
            <a:fillRect/>
          </a:stretch>
        </p:blipFill>
        <p:spPr/>
      </p:pic>
    </p:spTree>
    <p:extLst>
      <p:ext uri="{BB962C8B-B14F-4D97-AF65-F5344CB8AC3E}">
        <p14:creationId xmlns:p14="http://schemas.microsoft.com/office/powerpoint/2010/main" val="2240475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554" y="393728"/>
            <a:ext cx="9153525" cy="6353175"/>
          </a:xfrm>
          <a:prstGeom prst="rect">
            <a:avLst/>
          </a:prstGeom>
        </p:spPr>
      </p:pic>
    </p:spTree>
    <p:extLst>
      <p:ext uri="{BB962C8B-B14F-4D97-AF65-F5344CB8AC3E}">
        <p14:creationId xmlns:p14="http://schemas.microsoft.com/office/powerpoint/2010/main" val="1969081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00B05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TextBox 11"/>
          <p:cNvSpPr txBox="1"/>
          <p:nvPr/>
        </p:nvSpPr>
        <p:spPr>
          <a:xfrm>
            <a:off x="4131360" y="2964434"/>
            <a:ext cx="3929281" cy="1569660"/>
          </a:xfrm>
          <a:prstGeom prst="rect">
            <a:avLst/>
          </a:prstGeom>
          <a:noFill/>
        </p:spPr>
        <p:txBody>
          <a:bodyPr wrap="none" rtlCol="0">
            <a:spAutoFit/>
          </a:bodyPr>
          <a:lstStyle/>
          <a:p>
            <a:r>
              <a:rPr lang="id-ID" sz="9600" spc="600" dirty="0">
                <a:solidFill>
                  <a:schemeClr val="bg1"/>
                </a:solidFill>
                <a:latin typeface="Bebas Neue" panose="020B0606020202050201" pitchFamily="34" charset="0"/>
              </a:rPr>
              <a:t>CORONAI</a:t>
            </a:r>
          </a:p>
        </p:txBody>
      </p:sp>
      <p:sp>
        <p:nvSpPr>
          <p:cNvPr id="13" name="TextBox 12"/>
          <p:cNvSpPr txBox="1"/>
          <p:nvPr/>
        </p:nvSpPr>
        <p:spPr>
          <a:xfrm>
            <a:off x="4961907" y="2323907"/>
            <a:ext cx="2268185" cy="307777"/>
          </a:xfrm>
          <a:prstGeom prst="rect">
            <a:avLst/>
          </a:prstGeom>
          <a:noFill/>
        </p:spPr>
        <p:txBody>
          <a:bodyPr wrap="none" rtlCol="0">
            <a:spAutoFit/>
          </a:bodyPr>
          <a:lstStyle/>
          <a:p>
            <a:r>
              <a:rPr lang="en-US" sz="1400" spc="600" dirty="0" smtClean="0">
                <a:solidFill>
                  <a:schemeClr val="bg1"/>
                </a:solidFill>
                <a:latin typeface="Source Sans Pro" panose="020B0503030403020204" pitchFamily="34" charset="0"/>
                <a:ea typeface="Source Sans Pro" panose="020B0503030403020204" pitchFamily="34" charset="0"/>
              </a:rPr>
              <a:t>OUR SOLUTION</a:t>
            </a:r>
            <a:endParaRPr lang="id-ID" sz="1400" spc="6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6203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881" y="532016"/>
            <a:ext cx="2274453" cy="313841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004" y="1262148"/>
            <a:ext cx="1856509" cy="18565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4401" y="1899891"/>
            <a:ext cx="1228725" cy="581025"/>
          </a:xfrm>
          <a:prstGeom prst="rect">
            <a:avLst/>
          </a:prstGeom>
        </p:spPr>
      </p:pic>
      <p:sp>
        <p:nvSpPr>
          <p:cNvPr id="14" name="TextBox 13"/>
          <p:cNvSpPr txBox="1"/>
          <p:nvPr/>
        </p:nvSpPr>
        <p:spPr>
          <a:xfrm>
            <a:off x="3989351" y="1702584"/>
            <a:ext cx="673582" cy="261610"/>
          </a:xfrm>
          <a:prstGeom prst="rect">
            <a:avLst/>
          </a:prstGeom>
          <a:noFill/>
        </p:spPr>
        <p:txBody>
          <a:bodyPr wrap="none" rtlCol="0">
            <a:spAutoFit/>
          </a:bodyPr>
          <a:lstStyle/>
          <a:p>
            <a:r>
              <a:rPr lang="en-US" sz="1050" spc="600" dirty="0" smtClean="0">
                <a:latin typeface="Source Sans Pro" panose="020B0503030403020204" pitchFamily="34" charset="0"/>
                <a:ea typeface="Source Sans Pro" panose="020B0503030403020204" pitchFamily="34" charset="0"/>
              </a:rPr>
              <a:t>&lt;1m</a:t>
            </a:r>
            <a:endParaRPr lang="id-ID" sz="1050" spc="600" dirty="0">
              <a:latin typeface="Source Sans Pro" panose="020B0503030403020204" pitchFamily="34" charset="0"/>
              <a:ea typeface="Source Sans Pro" panose="020B0503030403020204"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979539">
            <a:off x="7991159" y="1877332"/>
            <a:ext cx="983500" cy="77981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6245" y="2894456"/>
            <a:ext cx="1716431" cy="2237408"/>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375" y="2345879"/>
            <a:ext cx="649119" cy="64911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190964">
            <a:off x="8331980" y="5061604"/>
            <a:ext cx="983500" cy="779816"/>
          </a:xfrm>
          <a:prstGeom prst="rect">
            <a:avLst/>
          </a:prstGeom>
        </p:spPr>
      </p:pic>
      <p:sp>
        <p:nvSpPr>
          <p:cNvPr id="17" name="Freeform 5"/>
          <p:cNvSpPr>
            <a:spLocks/>
          </p:cNvSpPr>
          <p:nvPr/>
        </p:nvSpPr>
        <p:spPr bwMode="auto">
          <a:xfrm>
            <a:off x="5360508" y="5657289"/>
            <a:ext cx="496779" cy="385401"/>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n>
                <a:solidFill>
                  <a:srgbClr val="FF0000"/>
                </a:solidFill>
              </a:ln>
            </a:endParaRPr>
          </a:p>
        </p:txBody>
      </p:sp>
      <p:sp>
        <p:nvSpPr>
          <p:cNvPr id="18" name="Freeform 6"/>
          <p:cNvSpPr>
            <a:spLocks/>
          </p:cNvSpPr>
          <p:nvPr/>
        </p:nvSpPr>
        <p:spPr bwMode="auto">
          <a:xfrm>
            <a:off x="7261858" y="5457915"/>
            <a:ext cx="439581" cy="372997"/>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ln>
                <a:solidFill>
                  <a:srgbClr val="FF0000"/>
                </a:solidFill>
              </a:ln>
            </a:endParaRPr>
          </a:p>
        </p:txBody>
      </p:sp>
      <p:sp>
        <p:nvSpPr>
          <p:cNvPr id="19" name="TextBox 18"/>
          <p:cNvSpPr txBox="1"/>
          <p:nvPr/>
        </p:nvSpPr>
        <p:spPr>
          <a:xfrm>
            <a:off x="5473778" y="5501860"/>
            <a:ext cx="2227661" cy="584775"/>
          </a:xfrm>
          <a:prstGeom prst="rect">
            <a:avLst/>
          </a:prstGeom>
          <a:noFill/>
          <a:ln>
            <a:noFill/>
          </a:ln>
        </p:spPr>
        <p:txBody>
          <a:bodyPr wrap="none" rtlCol="0">
            <a:spAutoFit/>
          </a:bodyPr>
          <a:lstStyle/>
          <a:p>
            <a:r>
              <a:rPr lang="en-US" sz="3200" spc="600" dirty="0" smtClean="0">
                <a:ln>
                  <a:solidFill>
                    <a:srgbClr val="FF0000"/>
                  </a:solidFill>
                </a:ln>
                <a:solidFill>
                  <a:srgbClr val="FF0000"/>
                </a:solidFill>
                <a:latin typeface="Bebas Neue" panose="020B0606020202050201" pitchFamily="34" charset="0"/>
              </a:rPr>
              <a:t>STAY AWAY</a:t>
            </a:r>
            <a:endParaRPr lang="id-ID" sz="3200" spc="600" dirty="0">
              <a:ln>
                <a:solidFill>
                  <a:srgbClr val="FF0000"/>
                </a:solidFill>
              </a:ln>
              <a:solidFill>
                <a:srgbClr val="FF0000"/>
              </a:solidFill>
              <a:latin typeface="Bebas Neue" panose="020B0606020202050201" pitchFamily="34" charset="0"/>
            </a:endParaRPr>
          </a:p>
        </p:txBody>
      </p:sp>
    </p:spTree>
    <p:extLst>
      <p:ext uri="{BB962C8B-B14F-4D97-AF65-F5344CB8AC3E}">
        <p14:creationId xmlns:p14="http://schemas.microsoft.com/office/powerpoint/2010/main" val="274714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7030A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Freeform 5"/>
          <p:cNvSpPr>
            <a:spLocks/>
          </p:cNvSpPr>
          <p:nvPr/>
        </p:nvSpPr>
        <p:spPr bwMode="auto">
          <a:xfrm>
            <a:off x="3735457" y="3207753"/>
            <a:ext cx="1396007" cy="1083022"/>
          </a:xfrm>
          <a:custGeom>
            <a:avLst/>
            <a:gdLst>
              <a:gd name="T0" fmla="*/ 0 w 281"/>
              <a:gd name="T1" fmla="*/ 0 h 218"/>
              <a:gd name="T2" fmla="*/ 0 w 281"/>
              <a:gd name="T3" fmla="*/ 218 h 218"/>
              <a:gd name="T4" fmla="*/ 281 w 281"/>
              <a:gd name="T5" fmla="*/ 218 h 218"/>
            </a:gdLst>
            <a:ahLst/>
            <a:cxnLst>
              <a:cxn ang="0">
                <a:pos x="T0" y="T1"/>
              </a:cxn>
              <a:cxn ang="0">
                <a:pos x="T2" y="T3"/>
              </a:cxn>
              <a:cxn ang="0">
                <a:pos x="T4" y="T5"/>
              </a:cxn>
            </a:cxnLst>
            <a:rect l="0" t="0" r="r" b="b"/>
            <a:pathLst>
              <a:path w="281" h="218">
                <a:moveTo>
                  <a:pt x="0" y="0"/>
                </a:moveTo>
                <a:lnTo>
                  <a:pt x="0" y="218"/>
                </a:lnTo>
                <a:lnTo>
                  <a:pt x="281" y="218"/>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6"/>
          <p:cNvSpPr>
            <a:spLocks/>
          </p:cNvSpPr>
          <p:nvPr/>
        </p:nvSpPr>
        <p:spPr bwMode="auto">
          <a:xfrm>
            <a:off x="7060536" y="2964434"/>
            <a:ext cx="1396007" cy="1083022"/>
          </a:xfrm>
          <a:custGeom>
            <a:avLst/>
            <a:gdLst>
              <a:gd name="T0" fmla="*/ 281 w 281"/>
              <a:gd name="T1" fmla="*/ 218 h 218"/>
              <a:gd name="T2" fmla="*/ 281 w 281"/>
              <a:gd name="T3" fmla="*/ 0 h 218"/>
              <a:gd name="T4" fmla="*/ 0 w 281"/>
              <a:gd name="T5" fmla="*/ 0 h 218"/>
            </a:gdLst>
            <a:ahLst/>
            <a:cxnLst>
              <a:cxn ang="0">
                <a:pos x="T0" y="T1"/>
              </a:cxn>
              <a:cxn ang="0">
                <a:pos x="T2" y="T3"/>
              </a:cxn>
              <a:cxn ang="0">
                <a:pos x="T4" y="T5"/>
              </a:cxn>
            </a:cxnLst>
            <a:rect l="0" t="0" r="r" b="b"/>
            <a:pathLst>
              <a:path w="281" h="218">
                <a:moveTo>
                  <a:pt x="281" y="218"/>
                </a:moveTo>
                <a:lnTo>
                  <a:pt x="281" y="0"/>
                </a:lnTo>
                <a:lnTo>
                  <a:pt x="0" y="0"/>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TextBox 11"/>
          <p:cNvSpPr txBox="1"/>
          <p:nvPr/>
        </p:nvSpPr>
        <p:spPr>
          <a:xfrm>
            <a:off x="4131360" y="2964434"/>
            <a:ext cx="3929281" cy="1569660"/>
          </a:xfrm>
          <a:prstGeom prst="rect">
            <a:avLst/>
          </a:prstGeom>
          <a:noFill/>
        </p:spPr>
        <p:txBody>
          <a:bodyPr wrap="none" rtlCol="0">
            <a:spAutoFit/>
          </a:bodyPr>
          <a:lstStyle/>
          <a:p>
            <a:r>
              <a:rPr lang="id-ID" sz="9600" spc="600" dirty="0">
                <a:solidFill>
                  <a:schemeClr val="bg1"/>
                </a:solidFill>
                <a:latin typeface="Bebas Neue" panose="020B0606020202050201" pitchFamily="34" charset="0"/>
              </a:rPr>
              <a:t>CORONAI</a:t>
            </a:r>
          </a:p>
        </p:txBody>
      </p:sp>
      <p:sp>
        <p:nvSpPr>
          <p:cNvPr id="13" name="TextBox 12"/>
          <p:cNvSpPr txBox="1"/>
          <p:nvPr/>
        </p:nvSpPr>
        <p:spPr>
          <a:xfrm>
            <a:off x="4308587" y="2381109"/>
            <a:ext cx="3574825" cy="307777"/>
          </a:xfrm>
          <a:prstGeom prst="rect">
            <a:avLst/>
          </a:prstGeom>
          <a:noFill/>
        </p:spPr>
        <p:txBody>
          <a:bodyPr wrap="none" rtlCol="0">
            <a:spAutoFit/>
          </a:bodyPr>
          <a:lstStyle/>
          <a:p>
            <a:r>
              <a:rPr lang="en-US" sz="1400" spc="600" dirty="0" smtClean="0">
                <a:solidFill>
                  <a:schemeClr val="bg1"/>
                </a:solidFill>
                <a:latin typeface="Source Sans Pro" panose="020B0503030403020204" pitchFamily="34" charset="0"/>
                <a:ea typeface="Source Sans Pro" panose="020B0503030403020204" pitchFamily="34" charset="0"/>
              </a:rPr>
              <a:t>ARCHITECTURAL DESIGN</a:t>
            </a:r>
            <a:endParaRPr lang="id-ID" sz="1400" spc="6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81349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360</Words>
  <Application>Microsoft Office PowerPoint</Application>
  <PresentationFormat>Widescreen</PresentationFormat>
  <Paragraphs>33</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Bebas Neue</vt:lpstr>
      <vt:lpstr>Calibri</vt:lpstr>
      <vt:lpstr>Calibri Light</vt:lpstr>
      <vt:lpstr>Lato</vt:lpstr>
      <vt:lpstr>Source Sans Pro</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Windows User</dc:creator>
  <cp:keywords/>
  <dc:description/>
  <cp:lastModifiedBy>Allen Benny</cp:lastModifiedBy>
  <cp:revision>205</cp:revision>
  <dcterms:created xsi:type="dcterms:W3CDTF">2018-03-16T12:54:35Z</dcterms:created>
  <dcterms:modified xsi:type="dcterms:W3CDTF">2020-11-16T14:03:26Z</dcterms:modified>
  <cp:category/>
</cp:coreProperties>
</file>